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60" r:id="rId4"/>
    <p:sldId id="261" r:id="rId5"/>
    <p:sldId id="264" r:id="rId6"/>
    <p:sldId id="262" r:id="rId7"/>
    <p:sldId id="265" r:id="rId8"/>
    <p:sldId id="267" r:id="rId9"/>
    <p:sldId id="269" r:id="rId10"/>
    <p:sldId id="271" r:id="rId11"/>
    <p:sldId id="273" r:id="rId12"/>
    <p:sldId id="275" r:id="rId13"/>
    <p:sldId id="276" r:id="rId14"/>
    <p:sldId id="278" r:id="rId15"/>
    <p:sldId id="277" r:id="rId16"/>
    <p:sldId id="283" r:id="rId17"/>
    <p:sldId id="279" r:id="rId18"/>
    <p:sldId id="280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281" r:id="rId41"/>
    <p:sldId id="306" r:id="rId42"/>
    <p:sldId id="30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99FF"/>
    <a:srgbClr val="CC6600"/>
    <a:srgbClr val="996633"/>
    <a:srgbClr val="9933FF"/>
    <a:srgbClr val="FF7C80"/>
    <a:srgbClr val="F18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53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95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689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55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973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59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699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64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08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64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78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0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2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75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72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10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6160-BB7E-4DAF-9677-74D2CA86B207}" type="datetimeFigureOut">
              <a:rPr lang="pt-BR" smtClean="0"/>
              <a:t>01/03/2018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9E345-D22F-4B42-9C37-67EDF56004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45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openxmlformats.org/officeDocument/2006/relationships/image" Target="../media/image27.jpeg"/><Relationship Id="rId12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0" Type="http://schemas.openxmlformats.org/officeDocument/2006/relationships/image" Target="../media/image52.png"/><Relationship Id="rId4" Type="http://schemas.openxmlformats.org/officeDocument/2006/relationships/image" Target="../media/image48.jpe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1" y="-73894"/>
            <a:ext cx="12191998" cy="693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-586819" y="1949815"/>
            <a:ext cx="10710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 </a:t>
            </a:r>
            <a:endParaRPr lang="pt-BR" dirty="0"/>
          </a:p>
          <a:p>
            <a:pPr algn="ctr"/>
            <a:r>
              <a:rPr lang="pt-BR" sz="3000" b="1" dirty="0">
                <a:latin typeface="Bahnschrift Light" panose="020B0502040204020203" pitchFamily="34" charset="0"/>
              </a:rPr>
              <a:t>CENTRO ONCOLÓGICO DE SANTANA (COSAN): </a:t>
            </a:r>
            <a:endParaRPr lang="pt-BR" sz="3000" b="1" dirty="0" smtClean="0">
              <a:latin typeface="Bahnschrift Light" panose="020B0502040204020203" pitchFamily="34" charset="0"/>
            </a:endParaRPr>
          </a:p>
          <a:p>
            <a:pPr algn="ctr"/>
            <a:r>
              <a:rPr lang="pt-BR" sz="3000" b="1" dirty="0" smtClean="0">
                <a:latin typeface="Bahnschrift Light" panose="020B0502040204020203" pitchFamily="34" charset="0"/>
              </a:rPr>
              <a:t>proposta de arquitetura bioclimática para uma </a:t>
            </a:r>
          </a:p>
          <a:p>
            <a:pPr algn="ctr"/>
            <a:r>
              <a:rPr lang="pt-BR" sz="3000" b="1" dirty="0" smtClean="0">
                <a:latin typeface="Bahnschrift Light" panose="020B0502040204020203" pitchFamily="34" charset="0"/>
              </a:rPr>
              <a:t>edificação de assistência à saúde </a:t>
            </a:r>
            <a:endParaRPr lang="pt-BR" sz="3000" dirty="0">
              <a:latin typeface="Bahnschrift Light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878621" y="4397801"/>
            <a:ext cx="540834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Discente: Ygor Hitallo Pereira de Freitas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gor_hitallo@Hotmail.com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Orientadora: Prof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(a). Msc. Marcelle Vilar 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Silva</a:t>
            </a:r>
          </a:p>
          <a:p>
            <a:pPr algn="ctr"/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Macapá-AP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3033468" y="1272140"/>
            <a:ext cx="2880789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DEFESA DE TCC 2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6144" y="0"/>
            <a:ext cx="3315855" cy="6858000"/>
          </a:xfrm>
          <a:prstGeom prst="rect">
            <a:avLst/>
          </a:prstGeom>
        </p:spPr>
      </p:pic>
      <p:sp>
        <p:nvSpPr>
          <p:cNvPr id="8" name="Triângulo isósceles 7"/>
          <p:cNvSpPr/>
          <p:nvPr/>
        </p:nvSpPr>
        <p:spPr>
          <a:xfrm rot="10800000">
            <a:off x="5013" y="-73894"/>
            <a:ext cx="110472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/>
          <p:cNvSpPr/>
          <p:nvPr/>
        </p:nvSpPr>
        <p:spPr>
          <a:xfrm rot="10800000">
            <a:off x="8333772" y="-99826"/>
            <a:ext cx="3858224" cy="2709951"/>
          </a:xfrm>
          <a:prstGeom prst="triangle">
            <a:avLst>
              <a:gd name="adj" fmla="val 84923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14375" y="-11784"/>
            <a:ext cx="2385081" cy="10629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66" y="244583"/>
            <a:ext cx="1517850" cy="9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/>
          <p:cNvSpPr/>
          <p:nvPr/>
        </p:nvSpPr>
        <p:spPr>
          <a:xfrm>
            <a:off x="358815" y="0"/>
            <a:ext cx="8945473" cy="79756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Triângulo isósceles 36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51" name="Triângulo isósceles 50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-190121" y="-179330"/>
            <a:ext cx="9818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AVALIAÇÃO PÓS-OCUPAÇÃO: IJOMA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20128" y="1267235"/>
            <a:ext cx="3984862" cy="2564276"/>
            <a:chOff x="20128" y="1267235"/>
            <a:chExt cx="3984862" cy="2564276"/>
          </a:xfrm>
        </p:grpSpPr>
        <p:sp>
          <p:nvSpPr>
            <p:cNvPr id="11" name="Retângulo 10"/>
            <p:cNvSpPr/>
            <p:nvPr/>
          </p:nvSpPr>
          <p:spPr>
            <a:xfrm>
              <a:off x="20128" y="3431401"/>
              <a:ext cx="39848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1ª sede própria, 2012.</a:t>
              </a:r>
              <a:endPara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m 19"/>
            <p:cNvPicPr/>
            <p:nvPr/>
          </p:nvPicPr>
          <p:blipFill rotWithShape="1">
            <a:blip r:embed="rId5"/>
            <a:srcRect l="62132" t="38545" r="12919" b="17527"/>
            <a:stretch/>
          </p:blipFill>
          <p:spPr bwMode="auto">
            <a:xfrm>
              <a:off x="417630" y="1267235"/>
              <a:ext cx="3191495" cy="21391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Agrupar 11"/>
          <p:cNvGrpSpPr/>
          <p:nvPr/>
        </p:nvGrpSpPr>
        <p:grpSpPr>
          <a:xfrm>
            <a:off x="4004990" y="1267235"/>
            <a:ext cx="3231278" cy="2535276"/>
            <a:chOff x="4004990" y="1267235"/>
            <a:chExt cx="3231278" cy="2535276"/>
          </a:xfrm>
        </p:grpSpPr>
        <p:sp>
          <p:nvSpPr>
            <p:cNvPr id="10" name="Retângulo 9"/>
            <p:cNvSpPr/>
            <p:nvPr/>
          </p:nvSpPr>
          <p:spPr>
            <a:xfrm>
              <a:off x="4503287" y="3340846"/>
              <a:ext cx="21804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Ampliação, 2016</a:t>
              </a: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Imagem 20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83"/>
            <a:stretch/>
          </p:blipFill>
          <p:spPr bwMode="auto">
            <a:xfrm>
              <a:off x="4004990" y="1267235"/>
              <a:ext cx="3231278" cy="2139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Agrupar 12"/>
          <p:cNvGrpSpPr/>
          <p:nvPr/>
        </p:nvGrpSpPr>
        <p:grpSpPr>
          <a:xfrm>
            <a:off x="7475565" y="1267235"/>
            <a:ext cx="3615152" cy="3623759"/>
            <a:chOff x="7475565" y="1267235"/>
            <a:chExt cx="3615152" cy="3623759"/>
          </a:xfrm>
        </p:grpSpPr>
        <p:sp>
          <p:nvSpPr>
            <p:cNvPr id="4" name="Retângulo 3"/>
            <p:cNvSpPr/>
            <p:nvPr/>
          </p:nvSpPr>
          <p:spPr>
            <a:xfrm>
              <a:off x="7475565" y="3382889"/>
              <a:ext cx="3615152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Terreno da futura </a:t>
              </a:r>
            </a:p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ampliação.</a:t>
              </a:r>
            </a:p>
            <a:p>
              <a:pPr>
                <a:spcAft>
                  <a:spcPts val="0"/>
                </a:spcAft>
              </a:pPr>
              <a:r>
                <a:rPr lang="pt-BR" sz="2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spcAft>
                  <a:spcPts val="0"/>
                </a:spcAft>
              </a:pPr>
              <a:r>
                <a:rPr lang="pt-BR" sz="2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2" name="Imagem 21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37"/>
            <a:stretch/>
          </p:blipFill>
          <p:spPr bwMode="auto">
            <a:xfrm>
              <a:off x="7877309" y="1267235"/>
              <a:ext cx="2673129" cy="21418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3" name="Retângulo 22"/>
          <p:cNvSpPr/>
          <p:nvPr/>
        </p:nvSpPr>
        <p:spPr>
          <a:xfrm>
            <a:off x="58330" y="750850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História IJOMA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320735" y="6453437"/>
            <a:ext cx="38294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Capela</a:t>
            </a:r>
            <a:r>
              <a:rPr lang="pt-B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pt-BR" sz="2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pt-BR" sz="2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4913101" y="6497767"/>
            <a:ext cx="1553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Consultório.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1114273" y="6492920"/>
            <a:ext cx="1410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Recepção</a:t>
            </a: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5" y="4488116"/>
            <a:ext cx="2717821" cy="1965321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9" r="22054"/>
          <a:stretch/>
        </p:blipFill>
        <p:spPr>
          <a:xfrm>
            <a:off x="4156178" y="4267886"/>
            <a:ext cx="2898624" cy="2185551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67" y="4401399"/>
            <a:ext cx="2524721" cy="2052038"/>
          </a:xfrm>
          <a:prstGeom prst="rect">
            <a:avLst/>
          </a:prstGeom>
        </p:spPr>
      </p:pic>
      <p:sp>
        <p:nvSpPr>
          <p:cNvPr id="43" name="Retângulo 42"/>
          <p:cNvSpPr/>
          <p:nvPr/>
        </p:nvSpPr>
        <p:spPr>
          <a:xfrm>
            <a:off x="60829" y="3876103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Ficha de descrição de ambientes</a:t>
            </a: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Agrupar 52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54" name="Elipse 53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55" name="Elipse 54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56" name="Elipse 55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57" name="Agrupar 56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59" name="Imagem 5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72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8" grpId="0"/>
      <p:bldP spid="39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358815" y="0"/>
            <a:ext cx="8945473" cy="79756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Triângulo isósceles 45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48" name="Triângulo isósceles 47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46096" y="-277959"/>
            <a:ext cx="9322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AVALIAÇÃO PÓS-OCUPAÇÃO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55741" y="1203590"/>
            <a:ext cx="4642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Questionário semiestruturado</a:t>
            </a:r>
            <a:r>
              <a:rPr lang="pt-BR" sz="20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rgbClr val="000000"/>
              </a:solidFill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396791" y="2002646"/>
            <a:ext cx="4736014" cy="3967295"/>
            <a:chOff x="414044" y="2594115"/>
            <a:chExt cx="4736014" cy="3967295"/>
          </a:xfrm>
        </p:grpSpPr>
        <p:sp>
          <p:nvSpPr>
            <p:cNvPr id="2" name="CaixaDeTexto 1"/>
            <p:cNvSpPr txBox="1"/>
            <p:nvPr/>
          </p:nvSpPr>
          <p:spPr>
            <a:xfrm>
              <a:off x="1186790" y="6099745"/>
              <a:ext cx="3286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Gráfico: respostas grupo 1</a:t>
              </a: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/>
            <a:srcRect l="64583" t="30000" r="13824" b="15454"/>
            <a:stretch/>
          </p:blipFill>
          <p:spPr>
            <a:xfrm>
              <a:off x="414044" y="2594115"/>
              <a:ext cx="4736014" cy="3364817"/>
            </a:xfrm>
            <a:prstGeom prst="rect">
              <a:avLst/>
            </a:prstGeom>
          </p:spPr>
        </p:pic>
      </p:grpSp>
      <p:grpSp>
        <p:nvGrpSpPr>
          <p:cNvPr id="11" name="Agrupar 10"/>
          <p:cNvGrpSpPr/>
          <p:nvPr/>
        </p:nvGrpSpPr>
        <p:grpSpPr>
          <a:xfrm>
            <a:off x="5897568" y="2024237"/>
            <a:ext cx="4863737" cy="3945703"/>
            <a:chOff x="5914821" y="2615706"/>
            <a:chExt cx="4863737" cy="3945703"/>
          </a:xfrm>
        </p:grpSpPr>
        <p:sp>
          <p:nvSpPr>
            <p:cNvPr id="39" name="CaixaDeTexto 38"/>
            <p:cNvSpPr txBox="1"/>
            <p:nvPr/>
          </p:nvSpPr>
          <p:spPr>
            <a:xfrm>
              <a:off x="6582755" y="6099744"/>
              <a:ext cx="3286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Gráfico: respostas grupo </a:t>
              </a:r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6"/>
            <a:srcRect l="65833" t="26381" r="9792" b="22668"/>
            <a:stretch/>
          </p:blipFill>
          <p:spPr>
            <a:xfrm>
              <a:off x="5914821" y="2615706"/>
              <a:ext cx="4863737" cy="3364816"/>
            </a:xfrm>
            <a:prstGeom prst="rect">
              <a:avLst/>
            </a:prstGeom>
          </p:spPr>
        </p:pic>
      </p:grpSp>
      <p:grpSp>
        <p:nvGrpSpPr>
          <p:cNvPr id="14" name="Agrupar 13"/>
          <p:cNvGrpSpPr/>
          <p:nvPr/>
        </p:nvGrpSpPr>
        <p:grpSpPr>
          <a:xfrm>
            <a:off x="396791" y="2032438"/>
            <a:ext cx="4736014" cy="4263885"/>
            <a:chOff x="414045" y="2594115"/>
            <a:chExt cx="4736014" cy="4263885"/>
          </a:xfrm>
        </p:grpSpPr>
        <p:sp>
          <p:nvSpPr>
            <p:cNvPr id="40" name="CaixaDeTexto 39"/>
            <p:cNvSpPr txBox="1"/>
            <p:nvPr/>
          </p:nvSpPr>
          <p:spPr>
            <a:xfrm>
              <a:off x="903973" y="6088559"/>
              <a:ext cx="37561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Gráfico: elementos de conforto </a:t>
              </a:r>
            </a:p>
            <a:p>
              <a:pPr algn="ctr"/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ambiental, grupo </a:t>
              </a:r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7"/>
            <a:srcRect l="63333" t="36667" r="8230" b="13889"/>
            <a:stretch/>
          </p:blipFill>
          <p:spPr>
            <a:xfrm>
              <a:off x="414045" y="2594115"/>
              <a:ext cx="4736014" cy="3364817"/>
            </a:xfrm>
            <a:prstGeom prst="rect">
              <a:avLst/>
            </a:prstGeom>
          </p:spPr>
        </p:pic>
      </p:grpSp>
      <p:grpSp>
        <p:nvGrpSpPr>
          <p:cNvPr id="16" name="Agrupar 15"/>
          <p:cNvGrpSpPr/>
          <p:nvPr/>
        </p:nvGrpSpPr>
        <p:grpSpPr>
          <a:xfrm>
            <a:off x="5899052" y="2023392"/>
            <a:ext cx="4863738" cy="3945703"/>
            <a:chOff x="5914821" y="2615706"/>
            <a:chExt cx="4863738" cy="3945703"/>
          </a:xfrm>
        </p:grpSpPr>
        <p:sp>
          <p:nvSpPr>
            <p:cNvPr id="41" name="CaixaDeTexto 40"/>
            <p:cNvSpPr txBox="1"/>
            <p:nvPr/>
          </p:nvSpPr>
          <p:spPr>
            <a:xfrm>
              <a:off x="6582754" y="6099744"/>
              <a:ext cx="3286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Gráfico: respostas grupo 3</a:t>
              </a: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8"/>
            <a:srcRect l="65027" t="44193" r="16747" b="20538"/>
            <a:stretch/>
          </p:blipFill>
          <p:spPr>
            <a:xfrm>
              <a:off x="5914821" y="2615706"/>
              <a:ext cx="4863738" cy="3365378"/>
            </a:xfrm>
            <a:prstGeom prst="rect">
              <a:avLst/>
            </a:prstGeom>
          </p:spPr>
        </p:pic>
      </p:grpSp>
      <p:grpSp>
        <p:nvGrpSpPr>
          <p:cNvPr id="50" name="Agrupar 49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51" name="Elipse 50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52" name="Elipse 51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53" name="Elipse 52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54" name="Agrupar 53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55" name="Elipse 54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56" name="Imagem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458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8076" y="2250808"/>
            <a:ext cx="8849384" cy="41419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-1429486" y="-123465"/>
            <a:ext cx="9322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CONCEPÇÃO PROJETUAL</a:t>
            </a:r>
            <a:endParaRPr lang="pt-BR" sz="4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053125" y="5721581"/>
            <a:ext cx="2178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 SARAH, Macapá.</a:t>
            </a:r>
          </a:p>
          <a:p>
            <a:pPr algn="ctr">
              <a:spcAft>
                <a:spcPts val="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Silvio Pereira.</a:t>
            </a:r>
            <a:endParaRPr lang="pt-BR" sz="1600" b="1" dirty="0">
              <a:solidFill>
                <a:schemeClr val="bg1"/>
              </a:solidFill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458366"/>
            <a:ext cx="4174005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Referências arquitetônicas</a:t>
            </a:r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pt-BR" sz="2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400" dirty="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/>
          <p:nvPr/>
        </p:nvPicPr>
        <p:blipFill rotWithShape="1">
          <a:blip r:embed="rId6"/>
          <a:srcRect l="8539" t="19225" r="29848" b="9446"/>
          <a:stretch/>
        </p:blipFill>
        <p:spPr bwMode="auto">
          <a:xfrm>
            <a:off x="335945" y="2912361"/>
            <a:ext cx="3769542" cy="2809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846943" y="2304405"/>
            <a:ext cx="21531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Oswaldo Bratke</a:t>
            </a:r>
            <a:endParaRPr lang="pt-BR" sz="2200" dirty="0">
              <a:solidFill>
                <a:schemeClr val="bg1"/>
              </a:solidFill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/>
          <p:cNvPicPr/>
          <p:nvPr/>
        </p:nvPicPr>
        <p:blipFill rotWithShape="1">
          <a:blip r:embed="rId7"/>
          <a:srcRect l="4555" t="23271" r="63713" b="24105"/>
          <a:stretch/>
        </p:blipFill>
        <p:spPr bwMode="auto">
          <a:xfrm>
            <a:off x="4874094" y="2857627"/>
            <a:ext cx="4014607" cy="2854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245212" y="2372788"/>
            <a:ext cx="3235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João Filgueiras Lima (Lelé)</a:t>
            </a:r>
            <a:endParaRPr lang="pt-BR" sz="2000" dirty="0">
              <a:solidFill>
                <a:schemeClr val="bg1"/>
              </a:solidFill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747111" y="5712080"/>
            <a:ext cx="2268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Vila Amazonas.</a:t>
            </a:r>
          </a:p>
          <a:p>
            <a:pPr algn="ctr">
              <a:spcAft>
                <a:spcPts val="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Oswaldo Bratke.</a:t>
            </a:r>
            <a:endParaRPr lang="pt-BR" sz="1600" b="1" dirty="0">
              <a:solidFill>
                <a:schemeClr val="bg1"/>
              </a:solidFill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11278763" y="311511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28" name="Elipse 27"/>
          <p:cNvSpPr/>
          <p:nvPr/>
        </p:nvSpPr>
        <p:spPr>
          <a:xfrm>
            <a:off x="11278764" y="3956939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29" name="Elipse 28"/>
          <p:cNvSpPr/>
          <p:nvPr/>
        </p:nvSpPr>
        <p:spPr>
          <a:xfrm>
            <a:off x="11278763" y="5619643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30" name="Elipse 29"/>
          <p:cNvSpPr/>
          <p:nvPr/>
        </p:nvSpPr>
        <p:spPr>
          <a:xfrm>
            <a:off x="11278764" y="4812075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86" y="4908352"/>
            <a:ext cx="519594" cy="5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-5254" y="1955283"/>
            <a:ext cx="10115856" cy="4902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1399119"/>
            <a:ext cx="6199133" cy="46166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Área de implantação e legislações vigente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672543" y="2264345"/>
            <a:ext cx="8572500" cy="4476043"/>
            <a:chOff x="1776218" y="2381957"/>
            <a:chExt cx="8572500" cy="4476043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73" b="19875"/>
            <a:stretch/>
          </p:blipFill>
          <p:spPr>
            <a:xfrm>
              <a:off x="1776218" y="2381957"/>
              <a:ext cx="8572500" cy="4097866"/>
            </a:xfrm>
            <a:prstGeom prst="rect">
              <a:avLst/>
            </a:prstGeom>
          </p:spPr>
        </p:pic>
        <p:sp>
          <p:nvSpPr>
            <p:cNvPr id="22" name="Retângulo 21"/>
            <p:cNvSpPr/>
            <p:nvPr/>
          </p:nvSpPr>
          <p:spPr>
            <a:xfrm>
              <a:off x="7129999" y="6396335"/>
              <a:ext cx="16257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Localizaçâo</a:t>
              </a: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3407900" y="2154807"/>
            <a:ext cx="5977723" cy="4585581"/>
            <a:chOff x="3032587" y="2076097"/>
            <a:chExt cx="5977723" cy="4585581"/>
          </a:xfrm>
        </p:grpSpPr>
        <p:pic>
          <p:nvPicPr>
            <p:cNvPr id="27" name="Imagem 26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4" t="14189" r="3619" b="18256"/>
            <a:stretch/>
          </p:blipFill>
          <p:spPr bwMode="auto">
            <a:xfrm>
              <a:off x="3032587" y="2076097"/>
              <a:ext cx="5977723" cy="41989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Retângulo 27"/>
            <p:cNvSpPr/>
            <p:nvPr/>
          </p:nvSpPr>
          <p:spPr>
            <a:xfrm>
              <a:off x="4818740" y="6200013"/>
              <a:ext cx="16241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Setorização</a:t>
              </a: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Agrupar 48"/>
          <p:cNvGrpSpPr/>
          <p:nvPr/>
        </p:nvGrpSpPr>
        <p:grpSpPr>
          <a:xfrm>
            <a:off x="129187" y="1988663"/>
            <a:ext cx="9862421" cy="4945141"/>
            <a:chOff x="129185" y="1966070"/>
            <a:chExt cx="9862421" cy="4945141"/>
          </a:xfrm>
        </p:grpSpPr>
        <p:grpSp>
          <p:nvGrpSpPr>
            <p:cNvPr id="14" name="Agrupar 13"/>
            <p:cNvGrpSpPr/>
            <p:nvPr/>
          </p:nvGrpSpPr>
          <p:grpSpPr>
            <a:xfrm>
              <a:off x="3475031" y="1966070"/>
              <a:ext cx="6516575" cy="4945141"/>
              <a:chOff x="2776321" y="1984122"/>
              <a:chExt cx="6516575" cy="4945141"/>
            </a:xfrm>
          </p:grpSpPr>
          <p:pic>
            <p:nvPicPr>
              <p:cNvPr id="39" name="Imagem 38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6321" y="1984122"/>
                <a:ext cx="6516575" cy="4571307"/>
              </a:xfrm>
              <a:prstGeom prst="rect">
                <a:avLst/>
              </a:prstGeom>
            </p:spPr>
          </p:pic>
          <p:sp>
            <p:nvSpPr>
              <p:cNvPr id="40" name="Retângulo 39"/>
              <p:cNvSpPr/>
              <p:nvPr/>
            </p:nvSpPr>
            <p:spPr>
              <a:xfrm>
                <a:off x="4848675" y="6467598"/>
                <a:ext cx="19928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Mapa de vistas</a:t>
                </a:r>
                <a:r>
                  <a:rPr lang="pt-BR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pt-B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Imagem 40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87"/>
            <a:stretch/>
          </p:blipFill>
          <p:spPr bwMode="auto">
            <a:xfrm>
              <a:off x="129185" y="3166882"/>
              <a:ext cx="2496440" cy="22473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" name="Retângulo 42"/>
            <p:cNvSpPr/>
            <p:nvPr/>
          </p:nvSpPr>
          <p:spPr>
            <a:xfrm>
              <a:off x="515605" y="5383537"/>
              <a:ext cx="13903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Vista Lote.</a:t>
              </a:r>
              <a:endParaRPr lang="pt-BR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ector em Curva 28"/>
            <p:cNvCxnSpPr/>
            <p:nvPr/>
          </p:nvCxnSpPr>
          <p:spPr>
            <a:xfrm rot="10800000">
              <a:off x="2625625" y="4998846"/>
              <a:ext cx="3333168" cy="349313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185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/>
          <p:cNvGrpSpPr/>
          <p:nvPr/>
        </p:nvGrpSpPr>
        <p:grpSpPr>
          <a:xfrm>
            <a:off x="3062860" y="2201992"/>
            <a:ext cx="7063494" cy="4524122"/>
            <a:chOff x="2720051" y="2119630"/>
            <a:chExt cx="7063494" cy="4524122"/>
          </a:xfrm>
        </p:grpSpPr>
        <p:pic>
          <p:nvPicPr>
            <p:cNvPr id="31" name="Imagem 30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051" y="2119630"/>
              <a:ext cx="7063494" cy="4080383"/>
            </a:xfrm>
            <a:prstGeom prst="rect">
              <a:avLst/>
            </a:prstGeom>
          </p:spPr>
        </p:pic>
        <p:sp>
          <p:nvSpPr>
            <p:cNvPr id="38" name="Retângulo 37"/>
            <p:cNvSpPr/>
            <p:nvPr/>
          </p:nvSpPr>
          <p:spPr>
            <a:xfrm>
              <a:off x="4335247" y="6182087"/>
              <a:ext cx="3236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Condicionantes climáticas</a:t>
              </a: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Agrupar 51"/>
          <p:cNvGrpSpPr/>
          <p:nvPr/>
        </p:nvGrpSpPr>
        <p:grpSpPr>
          <a:xfrm>
            <a:off x="3343957" y="2361708"/>
            <a:ext cx="5777816" cy="4382074"/>
            <a:chOff x="3948430" y="2368232"/>
            <a:chExt cx="5777816" cy="4382074"/>
          </a:xfrm>
        </p:grpSpPr>
        <p:pic>
          <p:nvPicPr>
            <p:cNvPr id="50" name="Imagem 49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430" y="2368232"/>
              <a:ext cx="5777816" cy="3957013"/>
            </a:xfrm>
            <a:prstGeom prst="rect">
              <a:avLst/>
            </a:prstGeom>
          </p:spPr>
        </p:pic>
        <p:sp>
          <p:nvSpPr>
            <p:cNvPr id="51" name="Retângulo 50"/>
            <p:cNvSpPr/>
            <p:nvPr/>
          </p:nvSpPr>
          <p:spPr>
            <a:xfrm>
              <a:off x="6003718" y="6288641"/>
              <a:ext cx="17091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Zoneamento</a:t>
              </a: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3750674" y="2118885"/>
            <a:ext cx="5006263" cy="4621503"/>
            <a:chOff x="3750674" y="2118885"/>
            <a:chExt cx="5006263" cy="4621503"/>
          </a:xfrm>
        </p:grpSpPr>
        <p:pic>
          <p:nvPicPr>
            <p:cNvPr id="30" name="Imagem 29"/>
            <p:cNvPicPr/>
            <p:nvPr/>
          </p:nvPicPr>
          <p:blipFill rotWithShape="1">
            <a:blip r:embed="rId10"/>
            <a:srcRect l="26712" t="13287" r="28463" b="6787"/>
            <a:stretch/>
          </p:blipFill>
          <p:spPr bwMode="auto">
            <a:xfrm>
              <a:off x="3750674" y="2118885"/>
              <a:ext cx="5006263" cy="42294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tângulo 31"/>
            <p:cNvSpPr/>
            <p:nvPr/>
          </p:nvSpPr>
          <p:spPr>
            <a:xfrm>
              <a:off x="4234132" y="6340278"/>
              <a:ext cx="41841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Mapa de usos e fluxos do terreno.</a:t>
              </a:r>
              <a:endPara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2731364" y="2161636"/>
            <a:ext cx="7189694" cy="4504002"/>
            <a:chOff x="2999253" y="2023951"/>
            <a:chExt cx="7189694" cy="4504002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11"/>
            <a:srcRect l="70589" t="37325" r="9754" b="22922"/>
            <a:stretch/>
          </p:blipFill>
          <p:spPr>
            <a:xfrm>
              <a:off x="2999253" y="2023951"/>
              <a:ext cx="7189694" cy="4052047"/>
            </a:xfrm>
            <a:prstGeom prst="rect">
              <a:avLst/>
            </a:prstGeom>
          </p:spPr>
        </p:pic>
        <p:sp>
          <p:nvSpPr>
            <p:cNvPr id="34" name="Retângulo 33"/>
            <p:cNvSpPr/>
            <p:nvPr/>
          </p:nvSpPr>
          <p:spPr>
            <a:xfrm>
              <a:off x="4648959" y="6127843"/>
              <a:ext cx="40446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Parâmetro para ocupação do solo</a:t>
              </a:r>
              <a:endPara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Elipse 35"/>
          <p:cNvSpPr/>
          <p:nvPr/>
        </p:nvSpPr>
        <p:spPr>
          <a:xfrm>
            <a:off x="11278763" y="311511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37" name="Elipse 36"/>
          <p:cNvSpPr/>
          <p:nvPr/>
        </p:nvSpPr>
        <p:spPr>
          <a:xfrm>
            <a:off x="11278764" y="3956939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42" name="Elipse 41"/>
          <p:cNvSpPr/>
          <p:nvPr/>
        </p:nvSpPr>
        <p:spPr>
          <a:xfrm>
            <a:off x="11278763" y="5619643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44" name="Elipse 43"/>
          <p:cNvSpPr/>
          <p:nvPr/>
        </p:nvSpPr>
        <p:spPr>
          <a:xfrm>
            <a:off x="11278764" y="4812075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86" y="4908352"/>
            <a:ext cx="519594" cy="544627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-1483618" y="-138497"/>
            <a:ext cx="9322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CONCEPÇÃO PROJETUAL</a:t>
            </a:r>
            <a:endParaRPr lang="pt-BR" sz="4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tângulo 40"/>
          <p:cNvSpPr/>
          <p:nvPr/>
        </p:nvSpPr>
        <p:spPr>
          <a:xfrm>
            <a:off x="0" y="1631216"/>
            <a:ext cx="8362825" cy="5226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11278763" y="311511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33" name="Elipse 32"/>
          <p:cNvSpPr/>
          <p:nvPr/>
        </p:nvSpPr>
        <p:spPr>
          <a:xfrm>
            <a:off x="11278764" y="3956939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34" name="Elipse 33"/>
          <p:cNvSpPr/>
          <p:nvPr/>
        </p:nvSpPr>
        <p:spPr>
          <a:xfrm>
            <a:off x="11278763" y="5619643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36" name="Elipse 35"/>
          <p:cNvSpPr/>
          <p:nvPr/>
        </p:nvSpPr>
        <p:spPr>
          <a:xfrm>
            <a:off x="11278764" y="4812075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86" y="4908352"/>
            <a:ext cx="519594" cy="544627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-1483618" y="-138497"/>
            <a:ext cx="9322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CONCEPÇÃO PROJETUAL</a:t>
            </a:r>
            <a:endParaRPr lang="pt-BR" sz="4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58881"/>
            <a:ext cx="4822154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Etapas do projeto arquitetônico</a:t>
            </a:r>
            <a:r>
              <a:rPr lang="pt-BR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845484" y="2095023"/>
            <a:ext cx="6182686" cy="4447991"/>
            <a:chOff x="2507895" y="1859696"/>
            <a:chExt cx="6182686" cy="4447991"/>
          </a:xfrm>
        </p:grpSpPr>
        <p:sp>
          <p:nvSpPr>
            <p:cNvPr id="44" name="Retângulo 43"/>
            <p:cNvSpPr/>
            <p:nvPr/>
          </p:nvSpPr>
          <p:spPr>
            <a:xfrm>
              <a:off x="3842484" y="5907577"/>
              <a:ext cx="31021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Organograma de setores.</a:t>
              </a:r>
              <a:endParaRPr lang="pt-B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m 30"/>
            <p:cNvPicPr/>
            <p:nvPr/>
          </p:nvPicPr>
          <p:blipFill rotWithShape="1">
            <a:blip r:embed="rId7"/>
            <a:srcRect l="61043" t="24158" r="6127" b="9306"/>
            <a:stretch/>
          </p:blipFill>
          <p:spPr bwMode="auto">
            <a:xfrm>
              <a:off x="2507895" y="1859696"/>
              <a:ext cx="6182686" cy="40200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" name="Agrupar 4"/>
          <p:cNvGrpSpPr/>
          <p:nvPr/>
        </p:nvGrpSpPr>
        <p:grpSpPr>
          <a:xfrm>
            <a:off x="662657" y="1735478"/>
            <a:ext cx="6694414" cy="5122521"/>
            <a:chOff x="2659310" y="1546109"/>
            <a:chExt cx="6694414" cy="5122521"/>
          </a:xfrm>
        </p:grpSpPr>
        <p:pic>
          <p:nvPicPr>
            <p:cNvPr id="32" name="Imagem 31"/>
            <p:cNvPicPr/>
            <p:nvPr/>
          </p:nvPicPr>
          <p:blipFill rotWithShape="1">
            <a:blip r:embed="rId8"/>
            <a:srcRect l="55966" t="7344" r="5990" b="6091"/>
            <a:stretch/>
          </p:blipFill>
          <p:spPr bwMode="auto">
            <a:xfrm>
              <a:off x="2659310" y="1546109"/>
              <a:ext cx="6694414" cy="46978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4855599" y="6299298"/>
              <a:ext cx="3185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Fluxograma geral de setores</a:t>
              </a:r>
              <a:r>
                <a:rPr lang="pt-BR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1215545" y="2645066"/>
            <a:ext cx="6899018" cy="3636824"/>
            <a:chOff x="13305335" y="-576879"/>
            <a:chExt cx="6899018" cy="3636824"/>
          </a:xfrm>
        </p:grpSpPr>
        <p:pic>
          <p:nvPicPr>
            <p:cNvPr id="40" name="Imagem 39"/>
            <p:cNvPicPr/>
            <p:nvPr/>
          </p:nvPicPr>
          <p:blipFill rotWithShape="1">
            <a:blip r:embed="rId9"/>
            <a:srcRect l="60794" t="39847" r="10812" b="25056"/>
            <a:stretch/>
          </p:blipFill>
          <p:spPr bwMode="auto">
            <a:xfrm>
              <a:off x="13305335" y="-576879"/>
              <a:ext cx="6899018" cy="31135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14995388" y="2690613"/>
              <a:ext cx="35189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Fluxograma de </a:t>
              </a:r>
              <a:r>
                <a:rPr lang="pt-BR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resíduos sólidos.</a:t>
              </a:r>
              <a:endParaRPr lang="pt-BR" dirty="0"/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987711" y="2596650"/>
            <a:ext cx="7032017" cy="3675920"/>
            <a:chOff x="6505980" y="-4676055"/>
            <a:chExt cx="6899018" cy="3524341"/>
          </a:xfrm>
        </p:grpSpPr>
        <p:pic>
          <p:nvPicPr>
            <p:cNvPr id="45" name="Imagem 44"/>
            <p:cNvPicPr/>
            <p:nvPr/>
          </p:nvPicPr>
          <p:blipFill rotWithShape="1">
            <a:blip r:embed="rId10"/>
            <a:srcRect l="50254" t="17867" r="198" b="6333"/>
            <a:stretch/>
          </p:blipFill>
          <p:spPr bwMode="auto">
            <a:xfrm>
              <a:off x="6505980" y="-4676055"/>
              <a:ext cx="6899018" cy="30767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Retângulo 21"/>
            <p:cNvSpPr/>
            <p:nvPr/>
          </p:nvSpPr>
          <p:spPr>
            <a:xfrm>
              <a:off x="8435334" y="-1505816"/>
              <a:ext cx="2861028" cy="354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Fluxograma </a:t>
              </a:r>
              <a:r>
                <a:rPr lang="pt-BR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quimioterapia.</a:t>
              </a:r>
              <a:endParaRPr lang="pt-BR" dirty="0"/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84946" y="2393520"/>
            <a:ext cx="6923990" cy="3886169"/>
            <a:chOff x="14772953" y="318127"/>
            <a:chExt cx="6923990" cy="3886169"/>
          </a:xfrm>
        </p:grpSpPr>
        <p:pic>
          <p:nvPicPr>
            <p:cNvPr id="49" name="Imagem 48"/>
            <p:cNvPicPr/>
            <p:nvPr/>
          </p:nvPicPr>
          <p:blipFill rotWithShape="1">
            <a:blip r:embed="rId11"/>
            <a:srcRect l="62053" t="34567" r="7681" b="23480"/>
            <a:stretch/>
          </p:blipFill>
          <p:spPr bwMode="auto">
            <a:xfrm>
              <a:off x="14772953" y="318127"/>
              <a:ext cx="6923990" cy="33989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Retângulo 26"/>
            <p:cNvSpPr/>
            <p:nvPr/>
          </p:nvSpPr>
          <p:spPr>
            <a:xfrm>
              <a:off x="16743044" y="3834964"/>
              <a:ext cx="30059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Fluxograma de </a:t>
              </a:r>
              <a:r>
                <a:rPr lang="pt-BR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radioterapia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5908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9102" y="-7998"/>
            <a:ext cx="5386606" cy="6865998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9" y="2486712"/>
            <a:ext cx="3469949" cy="2986635"/>
          </a:xfrm>
          <a:prstGeom prst="rect">
            <a:avLst/>
          </a:prstGeom>
        </p:spPr>
      </p:pic>
      <p:sp>
        <p:nvSpPr>
          <p:cNvPr id="42" name="Seta para a Direita Listrada 41"/>
          <p:cNvSpPr/>
          <p:nvPr/>
        </p:nvSpPr>
        <p:spPr>
          <a:xfrm>
            <a:off x="4094580" y="3717103"/>
            <a:ext cx="955964" cy="594282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-19551" y="-68839"/>
            <a:ext cx="5331855" cy="1908215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r>
              <a:rPr lang="pt-BR" sz="40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PARTIDO ARQUITETÔNICO</a:t>
            </a:r>
            <a:endParaRPr lang="pt-BR" sz="40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Imagem 2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9" t="15344" r="23800" b="7322"/>
          <a:stretch/>
        </p:blipFill>
        <p:spPr bwMode="auto">
          <a:xfrm>
            <a:off x="5347504" y="1"/>
            <a:ext cx="6844495" cy="6858000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Elipse 58"/>
          <p:cNvSpPr/>
          <p:nvPr/>
        </p:nvSpPr>
        <p:spPr>
          <a:xfrm>
            <a:off x="11244039" y="313095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44040" y="3972779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44039" y="5635483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44040" y="4827915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62" y="4924192"/>
            <a:ext cx="519594" cy="5446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5312304" y="6479384"/>
            <a:ext cx="245157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Volumetria COSAN.</a:t>
            </a: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745903"/>
            <a:ext cx="4100070" cy="61120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/>
          <p:cNvGrpSpPr/>
          <p:nvPr/>
        </p:nvGrpSpPr>
        <p:grpSpPr>
          <a:xfrm>
            <a:off x="8032374" y="0"/>
            <a:ext cx="4214475" cy="3362680"/>
            <a:chOff x="8032374" y="0"/>
            <a:chExt cx="4214475" cy="3362680"/>
          </a:xfrm>
        </p:grpSpPr>
        <p:pic>
          <p:nvPicPr>
            <p:cNvPr id="27" name="Imagem 2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6" t="20067" r="57251" b="34596"/>
            <a:stretch/>
          </p:blipFill>
          <p:spPr bwMode="auto">
            <a:xfrm>
              <a:off x="8032374" y="0"/>
              <a:ext cx="4214475" cy="33263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Retângulo 32"/>
            <p:cNvSpPr/>
            <p:nvPr/>
          </p:nvSpPr>
          <p:spPr>
            <a:xfrm>
              <a:off x="9382454" y="2962570"/>
              <a:ext cx="158408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D. Gás e Lixo</a:t>
              </a:r>
              <a:endParaRPr lang="pt-BR" sz="2000" b="1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8032376" y="3362681"/>
            <a:ext cx="4214473" cy="3503729"/>
            <a:chOff x="8032376" y="3362681"/>
            <a:chExt cx="4214473" cy="3503729"/>
          </a:xfrm>
        </p:grpSpPr>
        <p:pic>
          <p:nvPicPr>
            <p:cNvPr id="25" name="Imagem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376" y="3362681"/>
              <a:ext cx="4214473" cy="3495319"/>
            </a:xfrm>
            <a:prstGeom prst="rect">
              <a:avLst/>
            </a:prstGeom>
          </p:spPr>
        </p:pic>
        <p:sp>
          <p:nvSpPr>
            <p:cNvPr id="35" name="Retângulo 34"/>
            <p:cNvSpPr/>
            <p:nvPr/>
          </p:nvSpPr>
          <p:spPr>
            <a:xfrm>
              <a:off x="9140147" y="6158524"/>
              <a:ext cx="2263761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Carga e Descarga/</a:t>
              </a:r>
            </a:p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Bicicletário 2</a:t>
              </a:r>
            </a:p>
          </p:txBody>
        </p:sp>
      </p:grpSp>
      <p:sp>
        <p:nvSpPr>
          <p:cNvPr id="3" name="Retângulo 2"/>
          <p:cNvSpPr/>
          <p:nvPr/>
        </p:nvSpPr>
        <p:spPr>
          <a:xfrm>
            <a:off x="0" y="0"/>
            <a:ext cx="4109095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IMPLANTAÇÃO:</a:t>
            </a:r>
            <a:endParaRPr lang="pt-BR" sz="44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2" name="Imagem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r="9033" b="8674"/>
          <a:stretch/>
        </p:blipFill>
        <p:spPr>
          <a:xfrm rot="16200000">
            <a:off x="-327420" y="1073324"/>
            <a:ext cx="4754913" cy="4100067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 rotWithShape="1">
          <a:blip r:embed="rId5"/>
          <a:srcRect l="53451" t="57840" r="2417" b="21589"/>
          <a:stretch/>
        </p:blipFill>
        <p:spPr bwMode="auto">
          <a:xfrm>
            <a:off x="-1" y="5774273"/>
            <a:ext cx="4125856" cy="1075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 rotWithShape="1">
          <a:blip r:embed="rId6"/>
          <a:srcRect l="11189" t="33280" r="58937" b="34823"/>
          <a:stretch/>
        </p:blipFill>
        <p:spPr bwMode="auto">
          <a:xfrm>
            <a:off x="-11672" y="5857182"/>
            <a:ext cx="4111742" cy="102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eta para a Direita 3"/>
          <p:cNvSpPr/>
          <p:nvPr/>
        </p:nvSpPr>
        <p:spPr>
          <a:xfrm rot="16200000">
            <a:off x="98540" y="5484850"/>
            <a:ext cx="327171" cy="25167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 rot="5400000">
            <a:off x="2687061" y="5501952"/>
            <a:ext cx="327171" cy="25167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/>
          <p:cNvSpPr/>
          <p:nvPr/>
        </p:nvSpPr>
        <p:spPr>
          <a:xfrm rot="16200000">
            <a:off x="367871" y="5505398"/>
            <a:ext cx="327171" cy="2516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 rot="16413388">
            <a:off x="2318399" y="5501952"/>
            <a:ext cx="327171" cy="2516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a Direita 19"/>
          <p:cNvSpPr/>
          <p:nvPr/>
        </p:nvSpPr>
        <p:spPr>
          <a:xfrm rot="5400000" flipV="1">
            <a:off x="3174984" y="2494136"/>
            <a:ext cx="327171" cy="2516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Direita 21"/>
          <p:cNvSpPr/>
          <p:nvPr/>
        </p:nvSpPr>
        <p:spPr>
          <a:xfrm rot="5400000" flipV="1">
            <a:off x="3174983" y="1106953"/>
            <a:ext cx="327171" cy="2516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a Direita 22"/>
          <p:cNvSpPr/>
          <p:nvPr/>
        </p:nvSpPr>
        <p:spPr>
          <a:xfrm rot="5400000" flipV="1">
            <a:off x="3174985" y="3937939"/>
            <a:ext cx="327171" cy="2516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/>
          <p:cNvGrpSpPr/>
          <p:nvPr/>
        </p:nvGrpSpPr>
        <p:grpSpPr>
          <a:xfrm>
            <a:off x="4109095" y="10797"/>
            <a:ext cx="3923281" cy="3351884"/>
            <a:chOff x="4057521" y="10797"/>
            <a:chExt cx="3974855" cy="3351884"/>
          </a:xfrm>
        </p:grpSpPr>
        <p:pic>
          <p:nvPicPr>
            <p:cNvPr id="26" name="Imagem 25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6" t="16233" r="21808" b="9688"/>
            <a:stretch/>
          </p:blipFill>
          <p:spPr bwMode="auto">
            <a:xfrm>
              <a:off x="4057521" y="10797"/>
              <a:ext cx="3974855" cy="33518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tângulo 31"/>
            <p:cNvSpPr/>
            <p:nvPr/>
          </p:nvSpPr>
          <p:spPr>
            <a:xfrm>
              <a:off x="5181111" y="2942164"/>
              <a:ext cx="160011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Bicicletário 1</a:t>
              </a:r>
              <a:endParaRPr lang="pt-BR" sz="2000" b="1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4125854" y="3362680"/>
            <a:ext cx="3906521" cy="3495319"/>
            <a:chOff x="4057522" y="3362680"/>
            <a:chExt cx="3974854" cy="3495319"/>
          </a:xfrm>
        </p:grpSpPr>
        <p:pic>
          <p:nvPicPr>
            <p:cNvPr id="24" name="Imagem 2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522" y="3362680"/>
              <a:ext cx="3974854" cy="3495319"/>
            </a:xfrm>
            <a:prstGeom prst="rect">
              <a:avLst/>
            </a:prstGeom>
          </p:spPr>
        </p:pic>
        <p:sp>
          <p:nvSpPr>
            <p:cNvPr id="34" name="Retângulo 33"/>
            <p:cNvSpPr/>
            <p:nvPr/>
          </p:nvSpPr>
          <p:spPr>
            <a:xfrm>
              <a:off x="4923318" y="6138277"/>
              <a:ext cx="2115704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Estacionamento</a:t>
              </a:r>
            </a:p>
            <a:p>
              <a:pPr algn="ctr">
                <a:spcAft>
                  <a:spcPts val="0"/>
                </a:spcAft>
              </a:pPr>
              <a:r>
                <a:rPr lang="pt-BR" sz="20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social</a:t>
              </a:r>
              <a:endParaRPr lang="pt-BR" sz="2000" b="1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8124650" y="-29496"/>
            <a:ext cx="4240426" cy="6948084"/>
            <a:chOff x="12870045" y="-110488"/>
            <a:chExt cx="4240426" cy="6873720"/>
          </a:xfrm>
        </p:grpSpPr>
        <p:pic>
          <p:nvPicPr>
            <p:cNvPr id="29" name="Imagem 28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0045" y="-110488"/>
              <a:ext cx="4240426" cy="6873720"/>
            </a:xfrm>
            <a:prstGeom prst="rect">
              <a:avLst/>
            </a:prstGeom>
          </p:spPr>
        </p:pic>
        <p:sp>
          <p:nvSpPr>
            <p:cNvPr id="40" name="Retângulo 39"/>
            <p:cNvSpPr/>
            <p:nvPr/>
          </p:nvSpPr>
          <p:spPr>
            <a:xfrm>
              <a:off x="14462877" y="6159197"/>
              <a:ext cx="1249060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32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Praça</a:t>
              </a: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4065533" y="-29496"/>
            <a:ext cx="4063887" cy="6931196"/>
            <a:chOff x="4930984" y="474359"/>
            <a:chExt cx="3986527" cy="6875432"/>
          </a:xfrm>
        </p:grpSpPr>
        <p:pic>
          <p:nvPicPr>
            <p:cNvPr id="28" name="Imagem 27"/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44" t="18896" r="24132" b="32682"/>
            <a:stretch/>
          </p:blipFill>
          <p:spPr bwMode="auto">
            <a:xfrm>
              <a:off x="4930984" y="474359"/>
              <a:ext cx="3986527" cy="68629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1" name="Retângulo 40"/>
            <p:cNvSpPr/>
            <p:nvPr/>
          </p:nvSpPr>
          <p:spPr>
            <a:xfrm>
              <a:off x="5778021" y="6765016"/>
              <a:ext cx="2005678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32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Passarela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325062" y="2198067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325063" y="3039891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325062" y="470259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325063" y="3895027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85" y="3991304"/>
            <a:ext cx="519594" cy="544627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1471392" y="-10962"/>
            <a:ext cx="10720608" cy="68689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r="9033" b="8674"/>
          <a:stretch/>
        </p:blipFill>
        <p:spPr>
          <a:xfrm>
            <a:off x="4612461" y="1938117"/>
            <a:ext cx="3960983" cy="2775438"/>
          </a:xfrm>
          <a:prstGeom prst="rect">
            <a:avLst/>
          </a:prstGeom>
        </p:spPr>
      </p:pic>
      <p:sp>
        <p:nvSpPr>
          <p:cNvPr id="67" name="Elipse 66"/>
          <p:cNvSpPr/>
          <p:nvPr/>
        </p:nvSpPr>
        <p:spPr>
          <a:xfrm>
            <a:off x="11325062" y="2198067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8" name="Elipse 67"/>
          <p:cNvSpPr/>
          <p:nvPr/>
        </p:nvSpPr>
        <p:spPr>
          <a:xfrm>
            <a:off x="11325063" y="3039891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9" name="Elipse 68"/>
          <p:cNvSpPr/>
          <p:nvPr/>
        </p:nvSpPr>
        <p:spPr>
          <a:xfrm>
            <a:off x="11325062" y="4702595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70" name="Elipse 69"/>
          <p:cNvSpPr/>
          <p:nvPr/>
        </p:nvSpPr>
        <p:spPr>
          <a:xfrm>
            <a:off x="11325063" y="3895027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71" name="Imagem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85" y="3991304"/>
            <a:ext cx="519594" cy="544627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 anchor="ctr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446550" y="4713556"/>
            <a:ext cx="10745450" cy="2152292"/>
            <a:chOff x="1446550" y="4713556"/>
            <a:chExt cx="10745450" cy="2152292"/>
          </a:xfrm>
        </p:grpSpPr>
        <p:pic>
          <p:nvPicPr>
            <p:cNvPr id="45" name="Imagem 4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550" y="4713556"/>
              <a:ext cx="10745450" cy="2144445"/>
            </a:xfrm>
            <a:prstGeom prst="rect">
              <a:avLst/>
            </a:prstGeom>
          </p:spPr>
        </p:pic>
        <p:sp>
          <p:nvSpPr>
            <p:cNvPr id="48" name="Retângulo 47"/>
            <p:cNvSpPr/>
            <p:nvPr/>
          </p:nvSpPr>
          <p:spPr>
            <a:xfrm>
              <a:off x="9702216" y="6404183"/>
              <a:ext cx="248978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4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FACHADA LESTE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1446550" y="1"/>
            <a:ext cx="10756671" cy="1956272"/>
            <a:chOff x="1446550" y="1"/>
            <a:chExt cx="10756671" cy="1956272"/>
          </a:xfrm>
        </p:grpSpPr>
        <p:pic>
          <p:nvPicPr>
            <p:cNvPr id="46" name="Imagem 4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550" y="1"/>
              <a:ext cx="10745450" cy="1938118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9690995" y="1494608"/>
              <a:ext cx="251222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4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FACHADA OESTE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1446549" y="1938118"/>
            <a:ext cx="3157461" cy="2764477"/>
            <a:chOff x="1446550" y="1938118"/>
            <a:chExt cx="3157460" cy="2764477"/>
          </a:xfrm>
        </p:grpSpPr>
        <p:pic>
          <p:nvPicPr>
            <p:cNvPr id="44" name="Imagem 4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" b="13447"/>
            <a:stretch/>
          </p:blipFill>
          <p:spPr bwMode="auto">
            <a:xfrm>
              <a:off x="1446550" y="1938118"/>
              <a:ext cx="3157460" cy="27644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Retângulo 50"/>
            <p:cNvSpPr/>
            <p:nvPr/>
          </p:nvSpPr>
          <p:spPr>
            <a:xfrm>
              <a:off x="1950705" y="4231579"/>
              <a:ext cx="217399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4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FACHADA SUL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8555226" y="1938118"/>
            <a:ext cx="3636773" cy="2775439"/>
            <a:chOff x="8555226" y="1949081"/>
            <a:chExt cx="3636773" cy="2764476"/>
          </a:xfrm>
        </p:grpSpPr>
        <p:pic>
          <p:nvPicPr>
            <p:cNvPr id="47" name="Imagem 46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" t="36049" b="26338"/>
            <a:stretch/>
          </p:blipFill>
          <p:spPr bwMode="auto">
            <a:xfrm>
              <a:off x="8555226" y="1949081"/>
              <a:ext cx="3636773" cy="27644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Retângulo 51"/>
            <p:cNvSpPr/>
            <p:nvPr/>
          </p:nvSpPr>
          <p:spPr>
            <a:xfrm>
              <a:off x="9158782" y="4231579"/>
              <a:ext cx="255390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4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FACHADA NORTE</a:t>
              </a:r>
            </a:p>
          </p:txBody>
        </p:sp>
      </p:grpSp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10351410" y="0"/>
            <a:ext cx="1761649" cy="848987"/>
          </a:xfrm>
          <a:prstGeom prst="rect">
            <a:avLst/>
          </a:prstGeom>
        </p:spPr>
      </p:pic>
      <p:grpSp>
        <p:nvGrpSpPr>
          <p:cNvPr id="24" name="Agrupar 23"/>
          <p:cNvGrpSpPr/>
          <p:nvPr/>
        </p:nvGrpSpPr>
        <p:grpSpPr>
          <a:xfrm>
            <a:off x="2283498" y="498903"/>
            <a:ext cx="8600692" cy="5893103"/>
            <a:chOff x="7402456" y="2953343"/>
            <a:chExt cx="8600692" cy="5893103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6"/>
            <a:stretch/>
          </p:blipFill>
          <p:spPr>
            <a:xfrm>
              <a:off x="7402456" y="2953343"/>
              <a:ext cx="8600692" cy="4616779"/>
            </a:xfrm>
            <a:prstGeom prst="rect">
              <a:avLst/>
            </a:prstGeom>
          </p:spPr>
        </p:pic>
        <p:pic>
          <p:nvPicPr>
            <p:cNvPr id="72" name="Imagem 71"/>
            <p:cNvPicPr/>
            <p:nvPr/>
          </p:nvPicPr>
          <p:blipFill rotWithShape="1">
            <a:blip r:embed="rId11"/>
            <a:srcRect l="6635" t="47508" r="51884" b="29353"/>
            <a:stretch/>
          </p:blipFill>
          <p:spPr bwMode="auto">
            <a:xfrm>
              <a:off x="7818120" y="7748045"/>
              <a:ext cx="7513320" cy="10984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3" name="Imagem 62"/>
          <p:cNvPicPr/>
          <p:nvPr/>
        </p:nvPicPr>
        <p:blipFill rotWithShape="1">
          <a:blip r:embed="rId12"/>
          <a:srcRect l="9276" t="11539" r="56538" b="14716"/>
          <a:stretch/>
        </p:blipFill>
        <p:spPr bwMode="auto">
          <a:xfrm>
            <a:off x="1414949" y="10948"/>
            <a:ext cx="10795136" cy="6867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72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/>
          <p:cNvGrpSpPr/>
          <p:nvPr/>
        </p:nvGrpSpPr>
        <p:grpSpPr>
          <a:xfrm>
            <a:off x="1446548" y="10526"/>
            <a:ext cx="2538598" cy="2585292"/>
            <a:chOff x="1446548" y="10526"/>
            <a:chExt cx="2538598" cy="258529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80" b="22734"/>
            <a:stretch/>
          </p:blipFill>
          <p:spPr>
            <a:xfrm>
              <a:off x="1446548" y="10527"/>
              <a:ext cx="2538598" cy="25852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7" name="Retângulo 56"/>
            <p:cNvSpPr/>
            <p:nvPr/>
          </p:nvSpPr>
          <p:spPr>
            <a:xfrm>
              <a:off x="1692771" y="10526"/>
              <a:ext cx="1976823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RECEPÇÃO</a:t>
              </a:r>
            </a:p>
          </p:txBody>
        </p:sp>
      </p:grpSp>
      <p:pic>
        <p:nvPicPr>
          <p:cNvPr id="37" name="Imagem 36"/>
          <p:cNvPicPr/>
          <p:nvPr/>
        </p:nvPicPr>
        <p:blipFill rotWithShape="1">
          <a:blip r:embed="rId3"/>
          <a:srcRect l="13633" t="17857" r="59377" b="11707"/>
          <a:stretch/>
        </p:blipFill>
        <p:spPr bwMode="auto">
          <a:xfrm>
            <a:off x="2893098" y="2615881"/>
            <a:ext cx="7556143" cy="4173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Imagem 71"/>
          <p:cNvPicPr/>
          <p:nvPr/>
        </p:nvPicPr>
        <p:blipFill rotWithShape="1">
          <a:blip r:embed="rId4"/>
          <a:srcRect l="889" t="25392" r="50639" b="26255"/>
          <a:stretch/>
        </p:blipFill>
        <p:spPr bwMode="auto">
          <a:xfrm>
            <a:off x="1508104" y="2595818"/>
            <a:ext cx="9655043" cy="4301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Elipse 58"/>
          <p:cNvSpPr/>
          <p:nvPr/>
        </p:nvSpPr>
        <p:spPr>
          <a:xfrm>
            <a:off x="11270471" y="311172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70472" y="395354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70471" y="5616252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70472" y="4808684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4" y="4904961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3" name="Agrupar 42"/>
          <p:cNvGrpSpPr/>
          <p:nvPr/>
        </p:nvGrpSpPr>
        <p:grpSpPr>
          <a:xfrm>
            <a:off x="3985146" y="-11123"/>
            <a:ext cx="2558522" cy="2606941"/>
            <a:chOff x="3985146" y="-11123"/>
            <a:chExt cx="2558522" cy="260694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4"/>
            <a:stretch/>
          </p:blipFill>
          <p:spPr>
            <a:xfrm>
              <a:off x="3985146" y="29577"/>
              <a:ext cx="2558522" cy="25662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8" name="Retângulo 57"/>
            <p:cNvSpPr/>
            <p:nvPr/>
          </p:nvSpPr>
          <p:spPr>
            <a:xfrm>
              <a:off x="4608399" y="-11123"/>
              <a:ext cx="125707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ESTAR</a:t>
              </a: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6543668" y="-10031"/>
            <a:ext cx="2764105" cy="2615881"/>
            <a:chOff x="6543668" y="-10031"/>
            <a:chExt cx="2764105" cy="2615881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668" y="10527"/>
              <a:ext cx="2764105" cy="25953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9" name="Retângulo 68"/>
            <p:cNvSpPr/>
            <p:nvPr/>
          </p:nvSpPr>
          <p:spPr>
            <a:xfrm>
              <a:off x="6882786" y="-10031"/>
              <a:ext cx="2064989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EXPOSIÇÃO</a:t>
              </a:r>
            </a:p>
          </p:txBody>
        </p:sp>
      </p:grpSp>
      <p:grpSp>
        <p:nvGrpSpPr>
          <p:cNvPr id="46" name="Agrupar 45"/>
          <p:cNvGrpSpPr/>
          <p:nvPr/>
        </p:nvGrpSpPr>
        <p:grpSpPr>
          <a:xfrm>
            <a:off x="9307773" y="-1"/>
            <a:ext cx="2884227" cy="2605849"/>
            <a:chOff x="9307773" y="-10031"/>
            <a:chExt cx="2884227" cy="2615880"/>
          </a:xfrm>
        </p:grpSpPr>
        <p:pic>
          <p:nvPicPr>
            <p:cNvPr id="42" name="Imagem 41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70"/>
            <a:stretch/>
          </p:blipFill>
          <p:spPr bwMode="auto">
            <a:xfrm>
              <a:off x="9307773" y="29576"/>
              <a:ext cx="2884227" cy="25762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0" name="Retângulo 69"/>
            <p:cNvSpPr/>
            <p:nvPr/>
          </p:nvSpPr>
          <p:spPr>
            <a:xfrm>
              <a:off x="9886580" y="-10031"/>
              <a:ext cx="1627369" cy="52523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PASSEIO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5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/>
          <p:nvPr/>
        </p:nvPicPr>
        <p:blipFill rotWithShape="1">
          <a:blip r:embed="rId2"/>
          <a:srcRect l="13637" t="18366" r="59389" b="12226"/>
          <a:stretch/>
        </p:blipFill>
        <p:spPr bwMode="auto">
          <a:xfrm>
            <a:off x="2742971" y="823655"/>
            <a:ext cx="7556143" cy="525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Elipse 58"/>
          <p:cNvSpPr/>
          <p:nvPr/>
        </p:nvSpPr>
        <p:spPr>
          <a:xfrm>
            <a:off x="11270471" y="311172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70472" y="395354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70471" y="5616252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70472" y="4808684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4" y="4904961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Imagem 23"/>
          <p:cNvPicPr/>
          <p:nvPr/>
        </p:nvPicPr>
        <p:blipFill rotWithShape="1">
          <a:blip r:embed="rId4"/>
          <a:srcRect l="9472" t="16836" r="61685" b="9688"/>
          <a:stretch/>
        </p:blipFill>
        <p:spPr bwMode="auto">
          <a:xfrm>
            <a:off x="2789728" y="1003291"/>
            <a:ext cx="8120648" cy="546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0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/>
          <p:cNvSpPr/>
          <p:nvPr/>
        </p:nvSpPr>
        <p:spPr>
          <a:xfrm>
            <a:off x="358815" y="1"/>
            <a:ext cx="8945473" cy="86216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/>
          <p:cNvGrpSpPr/>
          <p:nvPr/>
        </p:nvGrpSpPr>
        <p:grpSpPr>
          <a:xfrm>
            <a:off x="0" y="-73894"/>
            <a:ext cx="12071678" cy="6931894"/>
            <a:chOff x="0" y="-73894"/>
            <a:chExt cx="12071678" cy="6931894"/>
          </a:xfrm>
        </p:grpSpPr>
        <p:sp>
          <p:nvSpPr>
            <p:cNvPr id="23" name="Triângulo isósceles 22"/>
            <p:cNvSpPr/>
            <p:nvPr/>
          </p:nvSpPr>
          <p:spPr>
            <a:xfrm rot="10800000">
              <a:off x="0" y="-7998"/>
              <a:ext cx="942109" cy="5420504"/>
            </a:xfrm>
            <a:prstGeom prst="triangle">
              <a:avLst>
                <a:gd name="adj" fmla="val 100000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05453" y="0"/>
              <a:ext cx="3066225" cy="6858000"/>
            </a:xfrm>
            <a:prstGeom prst="rect">
              <a:avLst/>
            </a:prstGeom>
          </p:spPr>
        </p:pic>
        <p:sp>
          <p:nvSpPr>
            <p:cNvPr id="25" name="Triângulo isósceles 24"/>
            <p:cNvSpPr/>
            <p:nvPr/>
          </p:nvSpPr>
          <p:spPr>
            <a:xfrm rot="10800000">
              <a:off x="8589817" y="-3"/>
              <a:ext cx="3481859" cy="2709951"/>
            </a:xfrm>
            <a:prstGeom prst="triangle">
              <a:avLst>
                <a:gd name="adj" fmla="val 84923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Imagem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1" t="34792" r="23269" b="38615"/>
            <a:stretch/>
          </p:blipFill>
          <p:spPr>
            <a:xfrm>
              <a:off x="8729476" y="-73894"/>
              <a:ext cx="2366106" cy="1140292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1532062" y="-193209"/>
            <a:ext cx="64678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INTRODUÇÃO</a:t>
            </a:r>
            <a:endParaRPr lang="pt-BR" sz="4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5"/>
          <a:srcRect l="57746" t="16652" r="8277" b="8451"/>
          <a:stretch/>
        </p:blipFill>
        <p:spPr bwMode="auto">
          <a:xfrm>
            <a:off x="861976" y="1055375"/>
            <a:ext cx="7855525" cy="5233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609209" y="5805695"/>
            <a:ext cx="788276" cy="199697"/>
          </a:xfrm>
          <a:prstGeom prst="rect">
            <a:avLst/>
          </a:prstGeom>
          <a:noFill/>
          <a:ln w="571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653972" y="5805695"/>
            <a:ext cx="807042" cy="199697"/>
          </a:xfrm>
          <a:prstGeom prst="rect">
            <a:avLst/>
          </a:prstGeom>
          <a:noFill/>
          <a:ln w="571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831775" y="1971752"/>
            <a:ext cx="2565710" cy="196849"/>
          </a:xfrm>
          <a:prstGeom prst="rect">
            <a:avLst/>
          </a:prstGeom>
          <a:noFill/>
          <a:ln w="571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548081" y="6231700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INCA, 2016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31775" y="2361811"/>
            <a:ext cx="5739033" cy="190888"/>
          </a:xfrm>
          <a:prstGeom prst="rect">
            <a:avLst/>
          </a:prstGeom>
          <a:noFill/>
          <a:ln w="571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B050"/>
              </a:solidFill>
            </a:endParaRPr>
          </a:p>
        </p:txBody>
      </p:sp>
      <p:grpSp>
        <p:nvGrpSpPr>
          <p:cNvPr id="27" name="Agrupar 26"/>
          <p:cNvGrpSpPr/>
          <p:nvPr/>
        </p:nvGrpSpPr>
        <p:grpSpPr>
          <a:xfrm>
            <a:off x="11095582" y="3193835"/>
            <a:ext cx="765145" cy="3180278"/>
            <a:chOff x="11314561" y="1966070"/>
            <a:chExt cx="765145" cy="3180278"/>
          </a:xfrm>
        </p:grpSpPr>
        <p:sp>
          <p:nvSpPr>
            <p:cNvPr id="28" name="Elipse 27"/>
            <p:cNvSpPr/>
            <p:nvPr/>
          </p:nvSpPr>
          <p:spPr>
            <a:xfrm>
              <a:off x="11330014" y="19660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330015" y="2807894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sp>
          <p:nvSpPr>
            <p:cNvPr id="30" name="Elipse 29"/>
            <p:cNvSpPr/>
            <p:nvPr/>
          </p:nvSpPr>
          <p:spPr>
            <a:xfrm>
              <a:off x="11314561" y="446913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31" name="Agrupar 30"/>
            <p:cNvGrpSpPr/>
            <p:nvPr/>
          </p:nvGrpSpPr>
          <p:grpSpPr>
            <a:xfrm>
              <a:off x="11345467" y="3632198"/>
              <a:ext cx="734239" cy="677212"/>
              <a:chOff x="11345467" y="3632198"/>
              <a:chExt cx="734239" cy="677212"/>
            </a:xfrm>
          </p:grpSpPr>
          <p:sp>
            <p:nvSpPr>
              <p:cNvPr id="32" name="Elipse 31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33" name="Imagem 3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58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/>
          <p:nvPr/>
        </p:nvPicPr>
        <p:blipFill rotWithShape="1">
          <a:blip r:embed="rId2"/>
          <a:srcRect l="6331" t="22448" r="67282" b="6629"/>
          <a:stretch/>
        </p:blipFill>
        <p:spPr bwMode="auto">
          <a:xfrm>
            <a:off x="2874097" y="2625395"/>
            <a:ext cx="7575144" cy="4096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Agrupar 5"/>
          <p:cNvGrpSpPr/>
          <p:nvPr/>
        </p:nvGrpSpPr>
        <p:grpSpPr>
          <a:xfrm>
            <a:off x="1446547" y="-2"/>
            <a:ext cx="5631461" cy="2625396"/>
            <a:chOff x="1446547" y="-2"/>
            <a:chExt cx="5631461" cy="26253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05" y="-1"/>
              <a:ext cx="5569903" cy="2625395"/>
            </a:xfrm>
            <a:prstGeom prst="rect">
              <a:avLst/>
            </a:prstGeom>
          </p:spPr>
        </p:pic>
        <p:sp>
          <p:nvSpPr>
            <p:cNvPr id="57" name="Retângulo 56"/>
            <p:cNvSpPr/>
            <p:nvPr/>
          </p:nvSpPr>
          <p:spPr>
            <a:xfrm>
              <a:off x="1446547" y="-2"/>
              <a:ext cx="115288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ÁTRIO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270471" y="311172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70472" y="395354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70471" y="5616252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70472" y="4808684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4" y="4904961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78008" y="10526"/>
            <a:ext cx="5113993" cy="2614868"/>
            <a:chOff x="7078008" y="10526"/>
            <a:chExt cx="5113993" cy="261486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009" y="10526"/>
              <a:ext cx="5113992" cy="2614868"/>
            </a:xfrm>
            <a:prstGeom prst="rect">
              <a:avLst/>
            </a:prstGeom>
          </p:spPr>
        </p:pic>
        <p:sp>
          <p:nvSpPr>
            <p:cNvPr id="58" name="Retângulo 57"/>
            <p:cNvSpPr/>
            <p:nvPr/>
          </p:nvSpPr>
          <p:spPr>
            <a:xfrm>
              <a:off x="7078008" y="27139"/>
              <a:ext cx="252344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CONSULTÓRIO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2954653" y="2625395"/>
            <a:ext cx="7494588" cy="4096094"/>
            <a:chOff x="2954653" y="2625395"/>
            <a:chExt cx="7494588" cy="4096094"/>
          </a:xfrm>
        </p:grpSpPr>
        <p:pic>
          <p:nvPicPr>
            <p:cNvPr id="28" name="Imagem 27"/>
            <p:cNvPicPr/>
            <p:nvPr/>
          </p:nvPicPr>
          <p:blipFill rotWithShape="1">
            <a:blip r:embed="rId6"/>
            <a:srcRect l="4594" t="22966" r="50922" b="41085"/>
            <a:stretch/>
          </p:blipFill>
          <p:spPr bwMode="auto">
            <a:xfrm>
              <a:off x="2954653" y="2625395"/>
              <a:ext cx="7494588" cy="40960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683690" y="2693667"/>
              <a:ext cx="887104" cy="390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650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/>
          <p:cNvGrpSpPr/>
          <p:nvPr/>
        </p:nvGrpSpPr>
        <p:grpSpPr>
          <a:xfrm>
            <a:off x="6469038" y="0"/>
            <a:ext cx="5722962" cy="6858000"/>
            <a:chOff x="6469038" y="0"/>
            <a:chExt cx="5722962" cy="685800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3" t="8201"/>
            <a:stretch/>
          </p:blipFill>
          <p:spPr>
            <a:xfrm flipH="1">
              <a:off x="6469038" y="0"/>
              <a:ext cx="5722962" cy="6858000"/>
            </a:xfrm>
            <a:prstGeom prst="rect">
              <a:avLst/>
            </a:prstGeom>
          </p:spPr>
        </p:pic>
        <p:sp>
          <p:nvSpPr>
            <p:cNvPr id="57" name="Retângulo 56"/>
            <p:cNvSpPr/>
            <p:nvPr/>
          </p:nvSpPr>
          <p:spPr>
            <a:xfrm>
              <a:off x="6469039" y="0"/>
              <a:ext cx="459613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RESSONÂNCIA MAGNÉTICA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270471" y="311172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70472" y="395354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70471" y="5616252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70472" y="4808684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4" y="4904961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1886758" y="0"/>
            <a:ext cx="4203628" cy="6782938"/>
            <a:chOff x="1886758" y="0"/>
            <a:chExt cx="4203628" cy="6782937"/>
          </a:xfrm>
        </p:grpSpPr>
        <p:pic>
          <p:nvPicPr>
            <p:cNvPr id="17" name="Imagem 16"/>
            <p:cNvPicPr/>
            <p:nvPr/>
          </p:nvPicPr>
          <p:blipFill rotWithShape="1">
            <a:blip r:embed="rId4"/>
            <a:srcRect l="14234" t="15305" r="58098" b="27448"/>
            <a:stretch/>
          </p:blipFill>
          <p:spPr bwMode="auto">
            <a:xfrm rot="16200000">
              <a:off x="965592" y="921166"/>
              <a:ext cx="6045960" cy="42036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m 18"/>
            <p:cNvPicPr/>
            <p:nvPr/>
          </p:nvPicPr>
          <p:blipFill rotWithShape="1">
            <a:blip r:embed="rId4"/>
            <a:srcRect l="24684" t="72751" r="61638" b="14370"/>
            <a:stretch/>
          </p:blipFill>
          <p:spPr bwMode="auto">
            <a:xfrm>
              <a:off x="1948314" y="6045962"/>
              <a:ext cx="4142071" cy="736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78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/>
          <p:cNvGrpSpPr/>
          <p:nvPr/>
        </p:nvGrpSpPr>
        <p:grpSpPr>
          <a:xfrm>
            <a:off x="5495294" y="0"/>
            <a:ext cx="6727485" cy="6858000"/>
            <a:chOff x="5495294" y="0"/>
            <a:chExt cx="6727485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274" y="0"/>
              <a:ext cx="6705505" cy="323452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275" y="3234520"/>
              <a:ext cx="6674726" cy="3623480"/>
            </a:xfrm>
            <a:prstGeom prst="rect">
              <a:avLst/>
            </a:prstGeom>
          </p:spPr>
        </p:pic>
        <p:sp>
          <p:nvSpPr>
            <p:cNvPr id="57" name="Retângulo 56"/>
            <p:cNvSpPr/>
            <p:nvPr/>
          </p:nvSpPr>
          <p:spPr>
            <a:xfrm>
              <a:off x="5495294" y="2905780"/>
              <a:ext cx="67120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SALA DE APLICAÇÃO DE</a:t>
              </a:r>
              <a:r>
                <a:rPr lang="pt-BR" sz="2800" b="1" dirty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QUIMIOTERAPIA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261237" y="3455390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61238" y="429721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61237" y="595991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61238" y="5152350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60" y="5248627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538887" y="-2"/>
            <a:ext cx="3633618" cy="6820470"/>
            <a:chOff x="1538887" y="-2"/>
            <a:chExt cx="3633618" cy="6820470"/>
          </a:xfrm>
        </p:grpSpPr>
        <p:pic>
          <p:nvPicPr>
            <p:cNvPr id="15" name="Imagem 14"/>
            <p:cNvPicPr/>
            <p:nvPr/>
          </p:nvPicPr>
          <p:blipFill rotWithShape="1">
            <a:blip r:embed="rId5"/>
            <a:srcRect l="4306" t="14792" r="69721" b="26674"/>
            <a:stretch/>
          </p:blipFill>
          <p:spPr bwMode="auto">
            <a:xfrm rot="16200000">
              <a:off x="319171" y="1219714"/>
              <a:ext cx="6073050" cy="36336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m 15"/>
            <p:cNvPicPr/>
            <p:nvPr/>
          </p:nvPicPr>
          <p:blipFill rotWithShape="1">
            <a:blip r:embed="rId5"/>
            <a:srcRect l="13294" t="73509" r="79585" b="14653"/>
            <a:stretch/>
          </p:blipFill>
          <p:spPr bwMode="auto">
            <a:xfrm>
              <a:off x="2240138" y="6110580"/>
              <a:ext cx="2337085" cy="7098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50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2171802" y="-1"/>
            <a:ext cx="4201702" cy="6837322"/>
            <a:chOff x="2171802" y="-1"/>
            <a:chExt cx="4201702" cy="6837322"/>
          </a:xfrm>
        </p:grpSpPr>
        <p:pic>
          <p:nvPicPr>
            <p:cNvPr id="14" name="Imagem 13"/>
            <p:cNvPicPr/>
            <p:nvPr/>
          </p:nvPicPr>
          <p:blipFill rotWithShape="1">
            <a:blip r:embed="rId2"/>
            <a:srcRect l="9188" t="13822" r="64412" b="28525"/>
            <a:stretch/>
          </p:blipFill>
          <p:spPr bwMode="auto">
            <a:xfrm rot="16200000">
              <a:off x="1236129" y="935672"/>
              <a:ext cx="6073047" cy="42017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m 16"/>
            <p:cNvPicPr/>
            <p:nvPr/>
          </p:nvPicPr>
          <p:blipFill rotWithShape="1">
            <a:blip r:embed="rId2"/>
            <a:srcRect l="18393" t="70922" r="74488" b="17042"/>
            <a:stretch/>
          </p:blipFill>
          <p:spPr bwMode="auto">
            <a:xfrm>
              <a:off x="3103199" y="6073047"/>
              <a:ext cx="2338905" cy="7642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Agrupar 9"/>
          <p:cNvGrpSpPr/>
          <p:nvPr/>
        </p:nvGrpSpPr>
        <p:grpSpPr>
          <a:xfrm>
            <a:off x="7274256" y="0"/>
            <a:ext cx="4917744" cy="4108029"/>
            <a:chOff x="7274256" y="0"/>
            <a:chExt cx="4917744" cy="410802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257" y="0"/>
              <a:ext cx="4917742" cy="2112472"/>
            </a:xfrm>
            <a:prstGeom prst="rect">
              <a:avLst/>
            </a:prstGeom>
          </p:spPr>
        </p:pic>
        <p:grpSp>
          <p:nvGrpSpPr>
            <p:cNvPr id="9" name="Agrupar 8"/>
            <p:cNvGrpSpPr/>
            <p:nvPr/>
          </p:nvGrpSpPr>
          <p:grpSpPr>
            <a:xfrm>
              <a:off x="7274256" y="1849802"/>
              <a:ext cx="4917744" cy="2258227"/>
              <a:chOff x="7274256" y="1849802"/>
              <a:chExt cx="4917744" cy="2258227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77" b="18900"/>
              <a:stretch/>
            </p:blipFill>
            <p:spPr>
              <a:xfrm>
                <a:off x="7274257" y="2087898"/>
                <a:ext cx="4917743" cy="2020131"/>
              </a:xfrm>
              <a:prstGeom prst="rect">
                <a:avLst/>
              </a:prstGeom>
            </p:spPr>
          </p:pic>
          <p:sp>
            <p:nvSpPr>
              <p:cNvPr id="57" name="Retângulo 56"/>
              <p:cNvSpPr/>
              <p:nvPr/>
            </p:nvSpPr>
            <p:spPr>
              <a:xfrm>
                <a:off x="7274256" y="1849802"/>
                <a:ext cx="1935146" cy="5232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pt-BR" sz="2800" b="1" dirty="0" smtClean="0">
                    <a:solidFill>
                      <a:schemeClr val="bg1"/>
                    </a:solidFill>
                    <a:latin typeface="Bahnschrift Light" panose="020B05020402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ACADEMIA</a:t>
                </a:r>
              </a:p>
            </p:txBody>
          </p:sp>
        </p:grpSp>
      </p:grpSp>
      <p:grpSp>
        <p:nvGrpSpPr>
          <p:cNvPr id="11" name="Agrupar 10"/>
          <p:cNvGrpSpPr/>
          <p:nvPr/>
        </p:nvGrpSpPr>
        <p:grpSpPr>
          <a:xfrm>
            <a:off x="7274257" y="4103875"/>
            <a:ext cx="4917742" cy="2754125"/>
            <a:chOff x="7274257" y="4103875"/>
            <a:chExt cx="4917742" cy="2754125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71"/>
            <a:stretch/>
          </p:blipFill>
          <p:spPr>
            <a:xfrm>
              <a:off x="7274257" y="4103875"/>
              <a:ext cx="4917742" cy="2754125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7278180" y="4103875"/>
              <a:ext cx="109998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SHED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261237" y="3455390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61238" y="429721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61237" y="595991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61238" y="5152350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60" y="5248627"/>
            <a:ext cx="519594" cy="5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46548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/>
          <p:cNvGrpSpPr/>
          <p:nvPr/>
        </p:nvGrpSpPr>
        <p:grpSpPr>
          <a:xfrm>
            <a:off x="1446548" y="-108120"/>
            <a:ext cx="3521238" cy="2713967"/>
            <a:chOff x="1446548" y="-108120"/>
            <a:chExt cx="3521238" cy="2713967"/>
          </a:xfrm>
        </p:grpSpPr>
        <p:pic>
          <p:nvPicPr>
            <p:cNvPr id="24" name="Imagem 2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2" t="-5298" b="1"/>
            <a:stretch/>
          </p:blipFill>
          <p:spPr bwMode="auto">
            <a:xfrm>
              <a:off x="1446548" y="-108120"/>
              <a:ext cx="3521238" cy="27139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7" name="Retângulo 56"/>
            <p:cNvSpPr/>
            <p:nvPr/>
          </p:nvSpPr>
          <p:spPr>
            <a:xfrm>
              <a:off x="1491097" y="-5427"/>
              <a:ext cx="152477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QUARTO</a:t>
              </a:r>
            </a:p>
          </p:txBody>
        </p:sp>
      </p:grpSp>
      <p:sp>
        <p:nvSpPr>
          <p:cNvPr id="59" name="Elipse 58"/>
          <p:cNvSpPr/>
          <p:nvPr/>
        </p:nvSpPr>
        <p:spPr>
          <a:xfrm>
            <a:off x="11270471" y="311172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70472" y="395354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70471" y="5616252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70472" y="4808684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794" y="4904961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4967786" y="10406"/>
            <a:ext cx="7224214" cy="2626288"/>
            <a:chOff x="4967786" y="10406"/>
            <a:chExt cx="7224214" cy="262628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4"/>
            <a:stretch/>
          </p:blipFill>
          <p:spPr>
            <a:xfrm>
              <a:off x="9050797" y="10407"/>
              <a:ext cx="3141203" cy="2626287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786" y="10408"/>
              <a:ext cx="4094329" cy="2615878"/>
            </a:xfrm>
            <a:prstGeom prst="rect">
              <a:avLst/>
            </a:prstGeom>
          </p:spPr>
        </p:pic>
        <p:sp>
          <p:nvSpPr>
            <p:cNvPr id="69" name="Retângulo 68"/>
            <p:cNvSpPr/>
            <p:nvPr/>
          </p:nvSpPr>
          <p:spPr>
            <a:xfrm>
              <a:off x="8541102" y="10406"/>
              <a:ext cx="129715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HORTA</a:t>
              </a:r>
            </a:p>
          </p:txBody>
        </p:sp>
      </p:grpSp>
      <p:pic>
        <p:nvPicPr>
          <p:cNvPr id="23" name="Imagem 22"/>
          <p:cNvPicPr/>
          <p:nvPr/>
        </p:nvPicPr>
        <p:blipFill rotWithShape="1">
          <a:blip r:embed="rId6"/>
          <a:srcRect l="14360" t="18883" r="58367" b="9643"/>
          <a:stretch/>
        </p:blipFill>
        <p:spPr bwMode="auto">
          <a:xfrm>
            <a:off x="2715847" y="2756783"/>
            <a:ext cx="7663465" cy="4101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m 2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28" y="2810848"/>
            <a:ext cx="5064549" cy="39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273276" y="834869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/>
          <p:nvPr/>
        </p:nvSpPr>
        <p:spPr>
          <a:xfrm>
            <a:off x="11261237" y="3455390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61238" y="429721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61237" y="595991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61238" y="5152350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60" y="5248627"/>
            <a:ext cx="519594" cy="544627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0" y="0"/>
            <a:ext cx="1877437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ONCOLÓGICO: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ABERTURAS ZENITAIS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877438" y="0"/>
            <a:ext cx="5341648" cy="2663951"/>
            <a:chOff x="1877438" y="0"/>
            <a:chExt cx="4141226" cy="2663951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" t="3618" r="16011" b="10749"/>
            <a:stretch/>
          </p:blipFill>
          <p:spPr>
            <a:xfrm>
              <a:off x="1877438" y="0"/>
              <a:ext cx="4141226" cy="2663951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3275390" y="2140731"/>
              <a:ext cx="109998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SHED</a:t>
              </a: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7219086" y="-1"/>
            <a:ext cx="4993359" cy="2689002"/>
            <a:chOff x="6018665" y="0"/>
            <a:chExt cx="3186296" cy="268900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65" y="0"/>
              <a:ext cx="3186296" cy="2674035"/>
            </a:xfrm>
            <a:prstGeom prst="rect">
              <a:avLst/>
            </a:prstGeom>
          </p:spPr>
        </p:pic>
        <p:sp>
          <p:nvSpPr>
            <p:cNvPr id="16" name="Retângulo 15"/>
            <p:cNvSpPr/>
            <p:nvPr/>
          </p:nvSpPr>
          <p:spPr>
            <a:xfrm>
              <a:off x="6909217" y="2165782"/>
              <a:ext cx="115288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800" b="1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ÁTRIO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4426090" y="3020504"/>
            <a:ext cx="5118580" cy="3668559"/>
            <a:chOff x="4426090" y="3020504"/>
            <a:chExt cx="5118580" cy="3668559"/>
          </a:xfrm>
        </p:grpSpPr>
        <p:grpSp>
          <p:nvGrpSpPr>
            <p:cNvPr id="2" name="Agrupar 1"/>
            <p:cNvGrpSpPr/>
            <p:nvPr/>
          </p:nvGrpSpPr>
          <p:grpSpPr>
            <a:xfrm>
              <a:off x="4426090" y="3020504"/>
              <a:ext cx="5118580" cy="3668559"/>
              <a:chOff x="4462148" y="3075065"/>
              <a:chExt cx="3240406" cy="2370392"/>
            </a:xfrm>
          </p:grpSpPr>
          <p:pic>
            <p:nvPicPr>
              <p:cNvPr id="12" name="Imagem 11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137789" y="2399425"/>
                <a:ext cx="1889125" cy="3240405"/>
              </a:xfrm>
              <a:prstGeom prst="rect">
                <a:avLst/>
              </a:prstGeom>
            </p:spPr>
          </p:pic>
          <p:pic>
            <p:nvPicPr>
              <p:cNvPr id="14" name="Imagem 13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2148" y="4983531"/>
                <a:ext cx="3240405" cy="461926"/>
              </a:xfrm>
              <a:prstGeom prst="rect">
                <a:avLst/>
              </a:prstGeom>
            </p:spPr>
          </p:pic>
        </p:grpSp>
        <p:sp>
          <p:nvSpPr>
            <p:cNvPr id="9" name="Retângulo 8"/>
            <p:cNvSpPr/>
            <p:nvPr/>
          </p:nvSpPr>
          <p:spPr>
            <a:xfrm rot="21374055">
              <a:off x="6945748" y="3792461"/>
              <a:ext cx="214275" cy="18056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691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66993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043288" y="-13388"/>
            <a:ext cx="9613529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ESQUEMAS DE REAPROVEITAMENTO DAS ÁGUAS PLUVIAIS</a:t>
            </a:r>
          </a:p>
        </p:txBody>
      </p:sp>
      <p:pic>
        <p:nvPicPr>
          <p:cNvPr id="20" name="Imagem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11" y="758157"/>
            <a:ext cx="5504390" cy="2899442"/>
          </a:xfrm>
          <a:prstGeom prst="rect">
            <a:avLst/>
          </a:prstGeom>
        </p:spPr>
      </p:pic>
      <p:pic>
        <p:nvPicPr>
          <p:cNvPr id="21" name="Imagem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43" r="358"/>
          <a:stretch/>
        </p:blipFill>
        <p:spPr>
          <a:xfrm>
            <a:off x="2415654" y="3657600"/>
            <a:ext cx="7601803" cy="3200401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14" name="Elipse 13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15" name="Elipse 14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466993" y="0"/>
            <a:ext cx="107454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0" y="0"/>
            <a:ext cx="1508105" cy="6858001"/>
          </a:xfrm>
          <a:prstGeom prst="rect">
            <a:avLst/>
          </a:prstGeom>
          <a:solidFill>
            <a:schemeClr val="tx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pt-BR" b="1" dirty="0"/>
              <a:t> </a:t>
            </a:r>
            <a:r>
              <a:rPr lang="pt-BR" sz="4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CENTRO ONCOLÓGICO</a:t>
            </a:r>
          </a:p>
          <a:p>
            <a:pPr algn="ctr"/>
            <a:endParaRPr lang="pt-BR" sz="3800" b="1" dirty="0">
              <a:solidFill>
                <a:srgbClr val="6600CC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945521" y="-13388"/>
            <a:ext cx="3809056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PRANCHA SEMÂNTICA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1250" t="8025" r="58125" b="11727"/>
          <a:stretch/>
        </p:blipFill>
        <p:spPr>
          <a:xfrm>
            <a:off x="2441359" y="613179"/>
            <a:ext cx="8473741" cy="6244821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15" name="Elipse 14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2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PIOR E MELHOR CENÁRIO: CÁLCULO CSTB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435006" y="1154097"/>
            <a:ext cx="4604146" cy="5108913"/>
            <a:chOff x="435006" y="1154097"/>
            <a:chExt cx="4604146" cy="5108913"/>
          </a:xfrm>
        </p:grpSpPr>
        <p:pic>
          <p:nvPicPr>
            <p:cNvPr id="11" name="Imagem 10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3"/>
            <a:stretch/>
          </p:blipFill>
          <p:spPr bwMode="auto">
            <a:xfrm>
              <a:off x="550177" y="1154097"/>
              <a:ext cx="3847465" cy="43668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tângulo 11"/>
            <p:cNvSpPr/>
            <p:nvPr/>
          </p:nvSpPr>
          <p:spPr>
            <a:xfrm>
              <a:off x="435006" y="5555124"/>
              <a:ext cx="4604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Distribuição da radiação solar incidente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</a:t>
              </a: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ara o dia 20 de outubro pior cenário.</a:t>
              </a:r>
              <a:endParaRPr lang="pt-BR" sz="20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5366835" y="2402291"/>
            <a:ext cx="5347860" cy="3860719"/>
            <a:chOff x="5366835" y="2402291"/>
            <a:chExt cx="5347860" cy="386071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/>
            <a:srcRect l="71229" t="29766" r="10350" b="39123"/>
            <a:stretch/>
          </p:blipFill>
          <p:spPr>
            <a:xfrm>
              <a:off x="5366835" y="2402291"/>
              <a:ext cx="5211833" cy="3152833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15" name="Retângulo 14"/>
            <p:cNvSpPr/>
            <p:nvPr/>
          </p:nvSpPr>
          <p:spPr>
            <a:xfrm>
              <a:off x="5474158" y="5555124"/>
              <a:ext cx="52405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Gráfico de radiação solar incidente para o dia 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 de outubro pior cenário.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-109838" y="1180655"/>
            <a:ext cx="5578426" cy="5903894"/>
            <a:chOff x="-104268" y="1154097"/>
            <a:chExt cx="5578426" cy="5903894"/>
          </a:xfrm>
        </p:grpSpPr>
        <p:pic>
          <p:nvPicPr>
            <p:cNvPr id="18" name="Imagem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34" y="1154097"/>
              <a:ext cx="3816350" cy="4366843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-104268" y="5580663"/>
              <a:ext cx="557842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pt-BR" sz="2000" dirty="0" smtClean="0"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Distribuição da radiação solar incidente</a:t>
              </a:r>
            </a:p>
            <a:p>
              <a:pPr algn="ctr">
                <a:spcAft>
                  <a:spcPts val="0"/>
                </a:spcAft>
              </a:pPr>
              <a:r>
                <a:rPr lang="pt-BR" sz="2000" dirty="0"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</a:t>
              </a:r>
              <a:r>
                <a:rPr lang="pt-BR" sz="2000" dirty="0" smtClean="0"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ara o dia 21 de março melhor cenário.</a:t>
              </a:r>
            </a:p>
            <a:p>
              <a:pPr>
                <a:spcAft>
                  <a:spcPts val="0"/>
                </a:spcAft>
              </a:pPr>
              <a:r>
                <a:rPr lang="pt-BR" sz="2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spcAft>
                  <a:spcPts val="0"/>
                </a:spcAft>
              </a:pPr>
              <a:r>
                <a:rPr lang="pt-BR" sz="26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5423172" y="2405921"/>
            <a:ext cx="5291523" cy="3857089"/>
            <a:chOff x="5394467" y="2402292"/>
            <a:chExt cx="5291523" cy="3857089"/>
          </a:xfrm>
        </p:grpSpPr>
        <p:sp>
          <p:nvSpPr>
            <p:cNvPr id="21" name="Retângulo 20"/>
            <p:cNvSpPr/>
            <p:nvPr/>
          </p:nvSpPr>
          <p:spPr>
            <a:xfrm>
              <a:off x="5445453" y="5551495"/>
              <a:ext cx="52405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Gráfico de radiação solar incidente para o dia 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21 </a:t>
              </a: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 </a:t>
              </a: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março melhor </a:t>
              </a: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cenário.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/>
            <a:srcRect l="71333" t="36666" r="10667" b="32667"/>
            <a:stretch/>
          </p:blipFill>
          <p:spPr>
            <a:xfrm>
              <a:off x="5394467" y="2402292"/>
              <a:ext cx="5184202" cy="3152832"/>
            </a:xfrm>
            <a:prstGeom prst="rect">
              <a:avLst/>
            </a:prstGeom>
          </p:spPr>
        </p:pic>
      </p:grpSp>
      <p:grpSp>
        <p:nvGrpSpPr>
          <p:cNvPr id="25" name="Agrupar 2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6" name="Elipse 25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7" name="Elipse 26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0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042910" y="954106"/>
            <a:ext cx="5080758" cy="5903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/>
          <p:cNvSpPr/>
          <p:nvPr/>
        </p:nvSpPr>
        <p:spPr>
          <a:xfrm>
            <a:off x="11261237" y="3455390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60" name="Elipse 59"/>
          <p:cNvSpPr/>
          <p:nvPr/>
        </p:nvSpPr>
        <p:spPr>
          <a:xfrm>
            <a:off x="11261238" y="429721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61" name="Elipse 60"/>
          <p:cNvSpPr/>
          <p:nvPr/>
        </p:nvSpPr>
        <p:spPr>
          <a:xfrm>
            <a:off x="11261237" y="5959918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62" name="Elipse 61"/>
          <p:cNvSpPr/>
          <p:nvPr/>
        </p:nvSpPr>
        <p:spPr>
          <a:xfrm>
            <a:off x="11261238" y="5152350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60" y="5248627"/>
            <a:ext cx="519594" cy="544627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0" y="-1"/>
            <a:ext cx="12123668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PIOR E MELHOR CENÁRIO: AMBIENTE ANALIZADO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32413" y="1338706"/>
            <a:ext cx="6096000" cy="43858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ea typeface="Calibri" panose="020F0502020204030204" pitchFamily="34" charset="0"/>
              </a:rPr>
              <a:t>Tempo de permanência e a atividade desenvolvida no recinto;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ea typeface="Calibri" panose="020F0502020204030204" pitchFamily="34" charset="0"/>
              </a:rPr>
              <a:t>Maior número de fachadas expostas à insolação;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2800" dirty="0">
                <a:solidFill>
                  <a:schemeClr val="bg1"/>
                </a:solidFill>
                <a:ea typeface="Calibri" panose="020F0502020204030204" pitchFamily="34" charset="0"/>
              </a:rPr>
              <a:t>Fachadas expostas localizadas nas orientações de maior carga.</a:t>
            </a:r>
          </a:p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7107006" y="1084462"/>
            <a:ext cx="4952566" cy="5617476"/>
            <a:chOff x="7107006" y="1084462"/>
            <a:chExt cx="4952566" cy="5617476"/>
          </a:xfrm>
        </p:grpSpPr>
        <p:sp>
          <p:nvSpPr>
            <p:cNvPr id="15" name="Retângulo 14"/>
            <p:cNvSpPr/>
            <p:nvPr/>
          </p:nvSpPr>
          <p:spPr>
            <a:xfrm>
              <a:off x="7908890" y="3705998"/>
              <a:ext cx="24737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Ambiente analisado.</a:t>
              </a:r>
              <a:endParaRPr lang="pt-BR" sz="20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m 21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4"/>
            <a:stretch/>
          </p:blipFill>
          <p:spPr bwMode="auto">
            <a:xfrm>
              <a:off x="7107006" y="1084462"/>
              <a:ext cx="4952566" cy="2683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Imagem 22"/>
            <p:cNvPicPr/>
            <p:nvPr/>
          </p:nvPicPr>
          <p:blipFill rotWithShape="1">
            <a:blip r:embed="rId4"/>
            <a:srcRect l="4418" t="16228" r="53453" b="7836"/>
            <a:stretch/>
          </p:blipFill>
          <p:spPr bwMode="auto">
            <a:xfrm>
              <a:off x="7231419" y="4132602"/>
              <a:ext cx="3610752" cy="21658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Retângulo 23"/>
            <p:cNvSpPr/>
            <p:nvPr/>
          </p:nvSpPr>
          <p:spPr>
            <a:xfrm>
              <a:off x="7205367" y="6301828"/>
              <a:ext cx="39276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Fachadas sul e leste do ambiente.</a:t>
              </a:r>
              <a:endParaRPr lang="pt-BR" sz="20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4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358815" y="0"/>
            <a:ext cx="8945473" cy="204871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14" name="Triângulo isósceles 13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642324" y="108716"/>
            <a:ext cx="64678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FUNDAMENTAÇÃO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TEÓRICA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39102" y="2459850"/>
            <a:ext cx="1063205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GÓES, 2011: “Para o conforto da arquitetura hospitalar, as pessoas desejam mais que um atendimento adequado, acima de tudo elas querem maior atenção e amparo”.</a:t>
            </a:r>
          </a:p>
          <a:p>
            <a:pPr algn="just"/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Ministério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da Saúde. Agência Nacional de Vigilância Sanitária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.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Resolução - RDC 50 de 21.02.2002, Brasília, 2002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.</a:t>
            </a:r>
            <a:endParaRPr lang="pt-BR" sz="2600" dirty="0" smtClean="0">
              <a:latin typeface="Bahnschrift Light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6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Ministério da Saúde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.</a:t>
            </a:r>
            <a:r>
              <a:rPr lang="pt-BR" sz="2600" dirty="0" smtClean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600" b="1" dirty="0" smtClean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 Nacional do Câncer</a:t>
            </a:r>
            <a:r>
              <a:rPr lang="pt-BR" sz="2600" dirty="0" smtClean="0"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 formulação da política nacional de prevenção, diagnóstico e tratamento do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câncer, 2016.</a:t>
            </a:r>
          </a:p>
          <a:p>
            <a:pPr algn="just"/>
            <a:endParaRPr lang="pt-BR" sz="2600" dirty="0" smtClean="0"/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11095582" y="3193835"/>
            <a:ext cx="765145" cy="3180278"/>
            <a:chOff x="11314561" y="1966070"/>
            <a:chExt cx="765145" cy="3180278"/>
          </a:xfrm>
        </p:grpSpPr>
        <p:sp>
          <p:nvSpPr>
            <p:cNvPr id="18" name="Elipse 17"/>
            <p:cNvSpPr/>
            <p:nvPr/>
          </p:nvSpPr>
          <p:spPr>
            <a:xfrm>
              <a:off x="11330014" y="19660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19" name="Elipse 18"/>
            <p:cNvSpPr/>
            <p:nvPr/>
          </p:nvSpPr>
          <p:spPr>
            <a:xfrm>
              <a:off x="11330015" y="2807894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11314561" y="446913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21" name="Agrupar 20"/>
            <p:cNvGrpSpPr/>
            <p:nvPr/>
          </p:nvGrpSpPr>
          <p:grpSpPr>
            <a:xfrm>
              <a:off x="11345467" y="3632198"/>
              <a:ext cx="734239" cy="677212"/>
              <a:chOff x="11345467" y="3632198"/>
              <a:chExt cx="734239" cy="677212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29" name="Imagem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3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040922" y="830996"/>
            <a:ext cx="6082746" cy="6027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PIOR CENÁRIO: FACHADA SUL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0" y="883859"/>
            <a:ext cx="6165470" cy="5876914"/>
            <a:chOff x="0" y="883859"/>
            <a:chExt cx="6165470" cy="5876914"/>
          </a:xfrm>
        </p:grpSpPr>
        <p:sp>
          <p:nvSpPr>
            <p:cNvPr id="15" name="Retângulo 14"/>
            <p:cNvSpPr/>
            <p:nvPr/>
          </p:nvSpPr>
          <p:spPr>
            <a:xfrm>
              <a:off x="502418" y="3574252"/>
              <a:ext cx="48333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sul (balancim).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m 1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2" t="5889"/>
            <a:stretch/>
          </p:blipFill>
          <p:spPr bwMode="auto">
            <a:xfrm>
              <a:off x="713881" y="883859"/>
              <a:ext cx="4249181" cy="27389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m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81" y="4038010"/>
              <a:ext cx="4249181" cy="2269790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0" y="6360663"/>
              <a:ext cx="61654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sul (Janela pantográfica).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6463450" y="883859"/>
            <a:ext cx="4298335" cy="5836777"/>
            <a:chOff x="6463450" y="883859"/>
            <a:chExt cx="4298335" cy="5836777"/>
          </a:xfrm>
        </p:grpSpPr>
        <p:sp>
          <p:nvSpPr>
            <p:cNvPr id="24" name="Retângulo 23"/>
            <p:cNvSpPr/>
            <p:nvPr/>
          </p:nvSpPr>
          <p:spPr>
            <a:xfrm>
              <a:off x="6870600" y="6320526"/>
              <a:ext cx="37930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Intervalo horário da fachada sul</a:t>
              </a: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0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m 1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450" y="883859"/>
              <a:ext cx="4298335" cy="5423941"/>
            </a:xfrm>
            <a:prstGeom prst="rect">
              <a:avLst/>
            </a:prstGeom>
          </p:spPr>
        </p:pic>
      </p:grpSp>
      <p:grpSp>
        <p:nvGrpSpPr>
          <p:cNvPr id="26" name="Agrupar 25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7" name="Elipse 26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30" name="Elipse 29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5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040922" y="830996"/>
            <a:ext cx="6082746" cy="6027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PIOR CENÁRIO: FACHADA LESTE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391156" y="1953605"/>
            <a:ext cx="5400040" cy="3781786"/>
            <a:chOff x="391156" y="1953605"/>
            <a:chExt cx="5400040" cy="3781786"/>
          </a:xfrm>
        </p:grpSpPr>
        <p:sp>
          <p:nvSpPr>
            <p:cNvPr id="18" name="Retângulo 17"/>
            <p:cNvSpPr/>
            <p:nvPr/>
          </p:nvSpPr>
          <p:spPr>
            <a:xfrm>
              <a:off x="1263667" y="5335281"/>
              <a:ext cx="37994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leste.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Imagem 2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56" y="1953605"/>
              <a:ext cx="5400040" cy="3267710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6522715" y="1059525"/>
            <a:ext cx="4140911" cy="5661111"/>
            <a:chOff x="6522715" y="1059525"/>
            <a:chExt cx="4140911" cy="5661111"/>
          </a:xfrm>
        </p:grpSpPr>
        <p:sp>
          <p:nvSpPr>
            <p:cNvPr id="24" name="Retângulo 23"/>
            <p:cNvSpPr/>
            <p:nvPr/>
          </p:nvSpPr>
          <p:spPr>
            <a:xfrm>
              <a:off x="6650989" y="6320526"/>
              <a:ext cx="40126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Intervalo horário da fachada leste.</a:t>
              </a:r>
            </a:p>
          </p:txBody>
        </p:sp>
        <p:pic>
          <p:nvPicPr>
            <p:cNvPr id="22" name="Imagem 2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715" y="1059525"/>
              <a:ext cx="4140911" cy="5123637"/>
            </a:xfrm>
            <a:prstGeom prst="rect">
              <a:avLst/>
            </a:prstGeom>
          </p:spPr>
        </p:pic>
      </p:grpSp>
      <p:grpSp>
        <p:nvGrpSpPr>
          <p:cNvPr id="23" name="Agrupar 22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5" name="Elipse 24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7" name="Elipse 26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7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767751" y="1724561"/>
            <a:ext cx="10193392" cy="4214255"/>
            <a:chOff x="610748" y="2425014"/>
            <a:chExt cx="10350395" cy="3531499"/>
          </a:xfrm>
        </p:grpSpPr>
        <p:sp>
          <p:nvSpPr>
            <p:cNvPr id="18" name="Retângulo 17"/>
            <p:cNvSpPr/>
            <p:nvPr/>
          </p:nvSpPr>
          <p:spPr>
            <a:xfrm>
              <a:off x="811731" y="5340164"/>
              <a:ext cx="4494386" cy="5932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Recorte dos ganhos totais de radiação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Para o dia 20 de outubro.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/>
            <a:srcRect l="71418" t="62698" r="9868" b="12178"/>
            <a:stretch/>
          </p:blipFill>
          <p:spPr>
            <a:xfrm>
              <a:off x="610748" y="2425014"/>
              <a:ext cx="4828177" cy="2838968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72151" t="52290" r="10803" b="18943"/>
            <a:stretch/>
          </p:blipFill>
          <p:spPr>
            <a:xfrm>
              <a:off x="6353470" y="2425014"/>
              <a:ext cx="4607673" cy="2727336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6353470" y="5248627"/>
              <a:ext cx="437651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Ganhos totais de calor do pior cenário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dia 20 de outubro.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6" name="Elipse 25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7" name="Elipse 26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1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59" name="Elipse 58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60" name="Elipse 59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61" name="Elipse 60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62" name="Elipse 61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grpSp>
        <p:nvGrpSpPr>
          <p:cNvPr id="6" name="Agrupar 5"/>
          <p:cNvGrpSpPr/>
          <p:nvPr/>
        </p:nvGrpSpPr>
        <p:grpSpPr>
          <a:xfrm>
            <a:off x="331310" y="1088571"/>
            <a:ext cx="11006807" cy="5256596"/>
            <a:chOff x="331310" y="1088571"/>
            <a:chExt cx="11006807" cy="5256596"/>
          </a:xfrm>
        </p:grpSpPr>
        <p:sp>
          <p:nvSpPr>
            <p:cNvPr id="18" name="Retângulo 17"/>
            <p:cNvSpPr/>
            <p:nvPr/>
          </p:nvSpPr>
          <p:spPr>
            <a:xfrm>
              <a:off x="768049" y="5329504"/>
              <a:ext cx="52709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Análise da carta psicométrica de Giovani para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pior cenário.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459858" y="5329504"/>
              <a:ext cx="48782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Nomograma de temperatura efetiva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</a:t>
              </a: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ara pessoas normalmente vestidas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sentadas em repouso para o pior cenário.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m 1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10" y="1088572"/>
              <a:ext cx="5756536" cy="4251592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/>
            <a:srcRect l="72870" t="31811" r="12037" b="14855"/>
            <a:stretch/>
          </p:blipFill>
          <p:spPr>
            <a:xfrm>
              <a:off x="6524585" y="1088571"/>
              <a:ext cx="4312726" cy="4240934"/>
            </a:xfrm>
            <a:prstGeom prst="rect">
              <a:avLst/>
            </a:prstGeom>
          </p:spPr>
        </p:pic>
      </p:grpSp>
      <p:sp>
        <p:nvSpPr>
          <p:cNvPr id="21" name="Retângulo 20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</p:spTree>
    <p:extLst>
      <p:ext uri="{BB962C8B-B14F-4D97-AF65-F5344CB8AC3E}">
        <p14:creationId xmlns:p14="http://schemas.microsoft.com/office/powerpoint/2010/main" val="30494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59" name="Elipse 58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60" name="Elipse 59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61" name="Elipse 60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62" name="Elipse 61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grpSp>
        <p:nvGrpSpPr>
          <p:cNvPr id="4" name="Agrupar 3"/>
          <p:cNvGrpSpPr/>
          <p:nvPr/>
        </p:nvGrpSpPr>
        <p:grpSpPr>
          <a:xfrm>
            <a:off x="645607" y="2543793"/>
            <a:ext cx="9918040" cy="2562563"/>
            <a:chOff x="645607" y="2543793"/>
            <a:chExt cx="9918040" cy="2562563"/>
          </a:xfrm>
        </p:grpSpPr>
        <p:sp>
          <p:nvSpPr>
            <p:cNvPr id="18" name="Retângulo 17"/>
            <p:cNvSpPr/>
            <p:nvPr/>
          </p:nvSpPr>
          <p:spPr>
            <a:xfrm>
              <a:off x="3728678" y="4706246"/>
              <a:ext cx="43973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Resumo do cálculo CSTB, pior cenário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/>
            <a:srcRect l="69718" t="55863" r="8850" b="29170"/>
            <a:stretch/>
          </p:blipFill>
          <p:spPr>
            <a:xfrm>
              <a:off x="645607" y="2543793"/>
              <a:ext cx="9918040" cy="1948009"/>
            </a:xfrm>
            <a:prstGeom prst="rect">
              <a:avLst/>
            </a:prstGeom>
          </p:spPr>
        </p:pic>
      </p:grpSp>
      <p:sp>
        <p:nvSpPr>
          <p:cNvPr id="17" name="Retângulo 16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</p:spTree>
    <p:extLst>
      <p:ext uri="{BB962C8B-B14F-4D97-AF65-F5344CB8AC3E}">
        <p14:creationId xmlns:p14="http://schemas.microsoft.com/office/powerpoint/2010/main" val="9880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040922" y="830996"/>
            <a:ext cx="6082746" cy="6027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MELHO CENÁRIO: FACHADA SUL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0" y="883859"/>
            <a:ext cx="6165470" cy="5876914"/>
            <a:chOff x="0" y="883859"/>
            <a:chExt cx="6165470" cy="5876914"/>
          </a:xfrm>
        </p:grpSpPr>
        <p:sp>
          <p:nvSpPr>
            <p:cNvPr id="15" name="Retângulo 14"/>
            <p:cNvSpPr/>
            <p:nvPr/>
          </p:nvSpPr>
          <p:spPr>
            <a:xfrm>
              <a:off x="502418" y="3574252"/>
              <a:ext cx="48333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sul (balancim).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m 1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2" t="5889"/>
            <a:stretch/>
          </p:blipFill>
          <p:spPr bwMode="auto">
            <a:xfrm>
              <a:off x="713881" y="883859"/>
              <a:ext cx="4249181" cy="27389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m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81" y="4038010"/>
              <a:ext cx="4249181" cy="2269790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0" y="6360663"/>
              <a:ext cx="61654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sul (Janela pantográfica).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7" name="Elipse 26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30" name="Elipse 29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grpSp>
        <p:nvGrpSpPr>
          <p:cNvPr id="6" name="Agrupar 5"/>
          <p:cNvGrpSpPr/>
          <p:nvPr/>
        </p:nvGrpSpPr>
        <p:grpSpPr>
          <a:xfrm>
            <a:off x="6501695" y="1050000"/>
            <a:ext cx="4267200" cy="5670636"/>
            <a:chOff x="6501695" y="1050000"/>
            <a:chExt cx="4267200" cy="5670636"/>
          </a:xfrm>
        </p:grpSpPr>
        <p:sp>
          <p:nvSpPr>
            <p:cNvPr id="24" name="Retângulo 23"/>
            <p:cNvSpPr/>
            <p:nvPr/>
          </p:nvSpPr>
          <p:spPr>
            <a:xfrm>
              <a:off x="6870600" y="6320526"/>
              <a:ext cx="37930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Intervalo horário da fachada sul</a:t>
              </a:r>
              <a:r>
                <a:rPr lang="pt-BR" sz="2000" dirty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pt-BR" sz="20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/>
            <a:srcRect l="74479" t="30000" r="13854" b="18889"/>
            <a:stretch/>
          </p:blipFill>
          <p:spPr>
            <a:xfrm>
              <a:off x="6501695" y="1050000"/>
              <a:ext cx="4267200" cy="525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040922" y="830996"/>
            <a:ext cx="6082746" cy="6027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ANÁLISE DE DESEMPENHO TÉRMICO DO CENTRO ONCOLÓGICO </a:t>
            </a:r>
          </a:p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PARTIR DO MELHOR CENÁRIO: FACHADA LESTE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391156" y="1953605"/>
            <a:ext cx="5400040" cy="3781786"/>
            <a:chOff x="391156" y="1953605"/>
            <a:chExt cx="5400040" cy="3781786"/>
          </a:xfrm>
        </p:grpSpPr>
        <p:sp>
          <p:nvSpPr>
            <p:cNvPr id="18" name="Retângulo 17"/>
            <p:cNvSpPr/>
            <p:nvPr/>
          </p:nvSpPr>
          <p:spPr>
            <a:xfrm>
              <a:off x="1263667" y="5335281"/>
              <a:ext cx="37994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Mascaramento da fachada leste.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Imagem 2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56" y="1953605"/>
              <a:ext cx="5400040" cy="3267710"/>
            </a:xfrm>
            <a:prstGeom prst="rect">
              <a:avLst/>
            </a:prstGeom>
          </p:spPr>
        </p:pic>
      </p:grpSp>
      <p:grpSp>
        <p:nvGrpSpPr>
          <p:cNvPr id="23" name="Agrupar 22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5" name="Elipse 24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7" name="Elipse 26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grpSp>
        <p:nvGrpSpPr>
          <p:cNvPr id="6" name="Agrupar 5"/>
          <p:cNvGrpSpPr/>
          <p:nvPr/>
        </p:nvGrpSpPr>
        <p:grpSpPr>
          <a:xfrm>
            <a:off x="6514093" y="1094015"/>
            <a:ext cx="4436683" cy="5633560"/>
            <a:chOff x="6514093" y="1094015"/>
            <a:chExt cx="4436683" cy="5633560"/>
          </a:xfrm>
        </p:grpSpPr>
        <p:sp>
          <p:nvSpPr>
            <p:cNvPr id="24" name="Retângulo 23"/>
            <p:cNvSpPr/>
            <p:nvPr/>
          </p:nvSpPr>
          <p:spPr>
            <a:xfrm>
              <a:off x="6807510" y="6327465"/>
              <a:ext cx="40126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rgbClr val="000000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Intervalo horário da fachada leste.</a:t>
              </a: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/>
            <a:srcRect l="75462" t="38702" r="14606" b="19706"/>
            <a:stretch/>
          </p:blipFill>
          <p:spPr>
            <a:xfrm>
              <a:off x="6514093" y="1094015"/>
              <a:ext cx="4436683" cy="5225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78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21883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965685" y="5203306"/>
            <a:ext cx="9834197" cy="707886"/>
            <a:chOff x="965685" y="5203306"/>
            <a:chExt cx="9834197" cy="707886"/>
          </a:xfrm>
        </p:grpSpPr>
        <p:sp>
          <p:nvSpPr>
            <p:cNvPr id="18" name="Retângulo 17"/>
            <p:cNvSpPr/>
            <p:nvPr/>
          </p:nvSpPr>
          <p:spPr>
            <a:xfrm>
              <a:off x="965685" y="5203306"/>
              <a:ext cx="442621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Recorte dos ganhos totais de radiação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Para o dia 21 de março.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423363" y="5203306"/>
              <a:ext cx="437651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Ganhos totais de calor do pior cenário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dia 21 de março.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26" name="Elipse 25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7" name="Elipse 26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8" name="Elipse 27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74617" t="43611" r="13620" b="39444"/>
          <a:stretch/>
        </p:blipFill>
        <p:spPr>
          <a:xfrm>
            <a:off x="638054" y="2210765"/>
            <a:ext cx="5081473" cy="26086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75023" t="63889" r="14088" b="22500"/>
          <a:stretch/>
        </p:blipFill>
        <p:spPr>
          <a:xfrm>
            <a:off x="6483482" y="2210766"/>
            <a:ext cx="4256280" cy="26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59" name="Elipse 58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60" name="Elipse 59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61" name="Elipse 60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62" name="Elipse 61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/>
        </p:nvGrpSpPr>
        <p:grpSpPr>
          <a:xfrm>
            <a:off x="768049" y="5327340"/>
            <a:ext cx="10253718" cy="1323439"/>
            <a:chOff x="768049" y="5327340"/>
            <a:chExt cx="10253718" cy="1323439"/>
          </a:xfrm>
        </p:grpSpPr>
        <p:sp>
          <p:nvSpPr>
            <p:cNvPr id="18" name="Retângulo 17"/>
            <p:cNvSpPr/>
            <p:nvPr/>
          </p:nvSpPr>
          <p:spPr>
            <a:xfrm>
              <a:off x="768049" y="5329504"/>
              <a:ext cx="52709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Análise da carta psicométrica de Giovani para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melhor cenário.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728604" y="5327340"/>
              <a:ext cx="429316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Nomograma de temperatura efetiva</a:t>
              </a:r>
            </a:p>
            <a:p>
              <a:pPr>
                <a:spcAft>
                  <a:spcPts val="0"/>
                </a:spcAft>
              </a:pPr>
              <a:r>
                <a:rPr lang="pt-BR" sz="2000" dirty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</a:t>
              </a: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ara pessoas normalmente vestidas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sentadas em repouso para o melhor </a:t>
              </a:r>
            </a:p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cenário.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tângulo 20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70926" t="43992" r="12222" b="20678"/>
          <a:stretch/>
        </p:blipFill>
        <p:spPr>
          <a:xfrm>
            <a:off x="628950" y="1088571"/>
            <a:ext cx="5441635" cy="42387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75293" t="36447" r="13056" b="23087"/>
          <a:stretch/>
        </p:blipFill>
        <p:spPr>
          <a:xfrm>
            <a:off x="6728604" y="1088571"/>
            <a:ext cx="4261491" cy="42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8751" y="0"/>
            <a:ext cx="12123668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/>
          <p:cNvGrpSpPr/>
          <p:nvPr/>
        </p:nvGrpSpPr>
        <p:grpSpPr>
          <a:xfrm>
            <a:off x="11200502" y="1724561"/>
            <a:ext cx="734240" cy="3181740"/>
            <a:chOff x="11200502" y="1724561"/>
            <a:chExt cx="734240" cy="3181740"/>
          </a:xfrm>
        </p:grpSpPr>
        <p:sp>
          <p:nvSpPr>
            <p:cNvPr id="59" name="Elipse 58"/>
            <p:cNvSpPr/>
            <p:nvPr/>
          </p:nvSpPr>
          <p:spPr>
            <a:xfrm>
              <a:off x="11200502" y="172456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60" name="Elipse 59"/>
            <p:cNvSpPr/>
            <p:nvPr/>
          </p:nvSpPr>
          <p:spPr>
            <a:xfrm>
              <a:off x="11200503" y="2566385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61" name="Elipse 60"/>
            <p:cNvSpPr/>
            <p:nvPr/>
          </p:nvSpPr>
          <p:spPr>
            <a:xfrm>
              <a:off x="11200502" y="4229089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sp>
          <p:nvSpPr>
            <p:cNvPr id="62" name="Elipse 61"/>
            <p:cNvSpPr/>
            <p:nvPr/>
          </p:nvSpPr>
          <p:spPr>
            <a:xfrm>
              <a:off x="11200503" y="3421521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825" y="3517798"/>
              <a:ext cx="519594" cy="544627"/>
            </a:xfrm>
            <a:prstGeom prst="rect">
              <a:avLst/>
            </a:prstGeom>
          </p:spPr>
        </p:pic>
      </p:grpSp>
      <p:sp>
        <p:nvSpPr>
          <p:cNvPr id="17" name="Retângulo 16"/>
          <p:cNvSpPr/>
          <p:nvPr/>
        </p:nvSpPr>
        <p:spPr>
          <a:xfrm>
            <a:off x="0" y="-1"/>
            <a:ext cx="121236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400" b="1" dirty="0" smtClean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CÁLCULO DO DESEMPENHO TÉRMICO ATRAVÉS DO MÉTODO CSTB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836208" y="2254202"/>
            <a:ext cx="9854119" cy="2852154"/>
            <a:chOff x="836208" y="2254202"/>
            <a:chExt cx="9854119" cy="2852154"/>
          </a:xfrm>
        </p:grpSpPr>
        <p:sp>
          <p:nvSpPr>
            <p:cNvPr id="18" name="Retângulo 17"/>
            <p:cNvSpPr/>
            <p:nvPr/>
          </p:nvSpPr>
          <p:spPr>
            <a:xfrm>
              <a:off x="3728678" y="4706246"/>
              <a:ext cx="47259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pt-BR" sz="2000" dirty="0" smtClean="0">
                  <a:solidFill>
                    <a:schemeClr val="bg1"/>
                  </a:solidFill>
                  <a:latin typeface="Bahnschrift Light" panose="020B0502040204020203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Resumo do cálculo CSTB, melhor cenário</a:t>
              </a:r>
              <a:endParaRPr lang="pt-BR" sz="2000" dirty="0">
                <a:solidFill>
                  <a:schemeClr val="bg1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/>
            <a:srcRect l="64876" t="32837" r="8182" b="44468"/>
            <a:stretch/>
          </p:blipFill>
          <p:spPr>
            <a:xfrm>
              <a:off x="836208" y="2254202"/>
              <a:ext cx="9854119" cy="233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6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358815" y="1"/>
            <a:ext cx="8945473" cy="125185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/>
          <p:cNvGrpSpPr/>
          <p:nvPr/>
        </p:nvGrpSpPr>
        <p:grpSpPr>
          <a:xfrm>
            <a:off x="-39101" y="-62158"/>
            <a:ext cx="12231101" cy="6920158"/>
            <a:chOff x="-39101" y="-62158"/>
            <a:chExt cx="12231101" cy="6920158"/>
          </a:xfrm>
        </p:grpSpPr>
        <p:sp>
          <p:nvSpPr>
            <p:cNvPr id="12" name="Triângulo isósceles 11"/>
            <p:cNvSpPr/>
            <p:nvPr/>
          </p:nvSpPr>
          <p:spPr>
            <a:xfrm rot="10800000">
              <a:off x="-39101" y="-7998"/>
              <a:ext cx="981210" cy="5420504"/>
            </a:xfrm>
            <a:prstGeom prst="triangle">
              <a:avLst>
                <a:gd name="adj" fmla="val 100000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0800" y="0"/>
              <a:ext cx="3251200" cy="6858000"/>
            </a:xfrm>
            <a:prstGeom prst="rect">
              <a:avLst/>
            </a:prstGeom>
          </p:spPr>
        </p:pic>
        <p:sp>
          <p:nvSpPr>
            <p:cNvPr id="14" name="Triângulo isósceles 13"/>
            <p:cNvSpPr/>
            <p:nvPr/>
          </p:nvSpPr>
          <p:spPr>
            <a:xfrm rot="10800000">
              <a:off x="8496623" y="-1"/>
              <a:ext cx="3438603" cy="2337183"/>
            </a:xfrm>
            <a:prstGeom prst="triangle">
              <a:avLst>
                <a:gd name="adj" fmla="val 85719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1" t="34792" r="23269" b="38615"/>
            <a:stretch/>
          </p:blipFill>
          <p:spPr>
            <a:xfrm>
              <a:off x="8668316" y="-62158"/>
              <a:ext cx="2215664" cy="1025239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1107498" y="-62158"/>
            <a:ext cx="7395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METODOLOGIA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249039" y="2625957"/>
            <a:ext cx="10392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Os métodos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escolhidos foram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de </a:t>
            </a:r>
            <a:r>
              <a:rPr lang="pt-BR" sz="2600" b="1" dirty="0">
                <a:latin typeface="Bahnschrift Light" panose="020B0502040204020203" pitchFamily="34" charset="0"/>
                <a:cs typeface="Arial" panose="020B0604020202020204" pitchFamily="34" charset="0"/>
              </a:rPr>
              <a:t>A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bordagem </a:t>
            </a:r>
            <a:r>
              <a:rPr lang="pt-BR" sz="2600" b="1" dirty="0">
                <a:latin typeface="Bahnschrift Light" panose="020B0502040204020203" pitchFamily="34" charset="0"/>
                <a:cs typeface="Arial" panose="020B0604020202020204" pitchFamily="34" charset="0"/>
              </a:rPr>
              <a:t>e </a:t>
            </a:r>
            <a:endParaRPr lang="pt-BR" sz="2600" b="1" dirty="0" smtClean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600" b="1" dirty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  Procedimentos.</a:t>
            </a:r>
            <a:endParaRPr lang="pt-BR" sz="2600" dirty="0" smtClean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Avalição Pós-Ocupação (APO),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escolhida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foi o </a:t>
            </a:r>
            <a:r>
              <a:rPr lang="pt-BR" sz="2600" b="1" i="1" dirty="0" err="1">
                <a:latin typeface="Bahnschrift Light" panose="020B0502040204020203" pitchFamily="34" charset="0"/>
                <a:cs typeface="Arial" panose="020B0604020202020204" pitchFamily="34" charset="0"/>
              </a:rPr>
              <a:t>walktrough</a:t>
            </a:r>
            <a:r>
              <a:rPr lang="pt-BR" sz="2600" b="1" i="1" dirty="0">
                <a:latin typeface="Bahnschrift Light" panose="020B0502040204020203" pitchFamily="34" charset="0"/>
                <a:cs typeface="Arial" panose="020B0604020202020204" pitchFamily="34" charset="0"/>
              </a:rPr>
              <a:t>,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é um método de análise que combina uma observação com uma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entrevista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(RHEINGANTZ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et al., 2009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11095582" y="3193835"/>
            <a:ext cx="765145" cy="3180278"/>
            <a:chOff x="11314561" y="1966070"/>
            <a:chExt cx="765145" cy="3180278"/>
          </a:xfrm>
        </p:grpSpPr>
        <p:sp>
          <p:nvSpPr>
            <p:cNvPr id="23" name="Elipse 22"/>
            <p:cNvSpPr/>
            <p:nvPr/>
          </p:nvSpPr>
          <p:spPr>
            <a:xfrm>
              <a:off x="11330014" y="19660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11330015" y="2807894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11314561" y="446913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26" name="Agrupar 25"/>
            <p:cNvGrpSpPr/>
            <p:nvPr/>
          </p:nvGrpSpPr>
          <p:grpSpPr>
            <a:xfrm>
              <a:off x="11345467" y="3632198"/>
              <a:ext cx="734239" cy="677212"/>
              <a:chOff x="11345467" y="3632198"/>
              <a:chExt cx="734239" cy="677212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28" name="Imagem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028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21102" y="-41982"/>
            <a:ext cx="8319698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CONSIDERAÇÕES FINAIS</a:t>
            </a:r>
            <a:endParaRPr lang="pt-BR" sz="4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Triângulo isósceles 12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15" name="Triângulo isósceles 14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320657" y="2092134"/>
            <a:ext cx="104687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pt-BR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ea typeface="Calibri" panose="020F0502020204030204" pitchFamily="34" charset="0"/>
                <a:cs typeface="Arial" panose="020B0604020202020204" pitchFamily="34" charset="0"/>
              </a:rPr>
              <a:t>Desafio de adequar a proposta de uma arquitetura bioclimática e humanizada, que pudesse atender as normas e legislações vigentes especificas da área da saúde;</a:t>
            </a:r>
            <a:endParaRPr lang="pt-BR" sz="2600" dirty="0" smtClean="0"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pt-BR" sz="2600" dirty="0" smtClean="0"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cs typeface="Arial" panose="020B0604020202020204" pitchFamily="34" charset="0"/>
              </a:rPr>
              <a:t>Importância da análise de desempenho térmico, para a execução de um projeto de arquitetura bioclimática, mais adequado as condicionantes climáticas locais;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600" dirty="0"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cs typeface="Arial" panose="020B0604020202020204" pitchFamily="34" charset="0"/>
              </a:rPr>
              <a:t>A relevância da arquitetura em benefício do bem-estar dos usuários. </a:t>
            </a:r>
            <a:endParaRPr lang="pt-BR" sz="2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600" dirty="0" smtClean="0"/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11330031" y="2013740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I</a:t>
            </a:r>
          </a:p>
        </p:txBody>
      </p:sp>
      <p:sp>
        <p:nvSpPr>
          <p:cNvPr id="23" name="Elipse 22"/>
          <p:cNvSpPr/>
          <p:nvPr/>
        </p:nvSpPr>
        <p:spPr>
          <a:xfrm>
            <a:off x="11330032" y="2855564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</a:t>
            </a:r>
          </a:p>
        </p:txBody>
      </p:sp>
      <p:sp>
        <p:nvSpPr>
          <p:cNvPr id="24" name="Elipse 23"/>
          <p:cNvSpPr/>
          <p:nvPr/>
        </p:nvSpPr>
        <p:spPr>
          <a:xfrm>
            <a:off x="11349625" y="4452737"/>
            <a:ext cx="734239" cy="677212"/>
          </a:xfrm>
          <a:prstGeom prst="ellipse">
            <a:avLst/>
          </a:prstGeom>
          <a:gradFill flip="none" rotWithShape="1">
            <a:gsLst>
              <a:gs pos="0">
                <a:srgbClr val="9933FF">
                  <a:shade val="30000"/>
                  <a:satMod val="115000"/>
                </a:srgbClr>
              </a:gs>
              <a:gs pos="50000">
                <a:srgbClr val="9933FF">
                  <a:shade val="67500"/>
                  <a:satMod val="115000"/>
                </a:srgbClr>
              </a:gs>
              <a:gs pos="100000">
                <a:srgbClr val="9933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</a:t>
            </a:r>
          </a:p>
        </p:txBody>
      </p:sp>
      <p:sp>
        <p:nvSpPr>
          <p:cNvPr id="25" name="Elipse 24"/>
          <p:cNvSpPr/>
          <p:nvPr/>
        </p:nvSpPr>
        <p:spPr>
          <a:xfrm>
            <a:off x="11330032" y="3668563"/>
            <a:ext cx="734239" cy="67721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54" y="3734855"/>
            <a:ext cx="519594" cy="5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1" y="-73894"/>
            <a:ext cx="12191998" cy="69318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3552202" y="2522970"/>
            <a:ext cx="2339102" cy="1184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  <a:endParaRPr lang="pt-BR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6144" y="0"/>
            <a:ext cx="3315855" cy="6858000"/>
          </a:xfrm>
          <a:prstGeom prst="rect">
            <a:avLst/>
          </a:prstGeom>
        </p:spPr>
      </p:pic>
      <p:sp>
        <p:nvSpPr>
          <p:cNvPr id="8" name="Triângulo isósceles 7"/>
          <p:cNvSpPr/>
          <p:nvPr/>
        </p:nvSpPr>
        <p:spPr>
          <a:xfrm rot="10800000">
            <a:off x="5013" y="-73894"/>
            <a:ext cx="1104720" cy="542050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/>
          <p:cNvSpPr/>
          <p:nvPr/>
        </p:nvSpPr>
        <p:spPr>
          <a:xfrm rot="10800000">
            <a:off x="8333772" y="-99826"/>
            <a:ext cx="3858224" cy="2709951"/>
          </a:xfrm>
          <a:prstGeom prst="triangle">
            <a:avLst>
              <a:gd name="adj" fmla="val 84923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14375" y="-11784"/>
            <a:ext cx="2385081" cy="10629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85"/>
            <a:ext cx="982298" cy="6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-1" y="-73894"/>
            <a:ext cx="12191998" cy="693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-586819" y="1949815"/>
            <a:ext cx="10710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 </a:t>
            </a:r>
            <a:endParaRPr lang="pt-BR" dirty="0"/>
          </a:p>
          <a:p>
            <a:pPr algn="ctr"/>
            <a:r>
              <a:rPr lang="pt-BR" sz="3000" b="1" dirty="0">
                <a:latin typeface="Bahnschrift Light" panose="020B0502040204020203" pitchFamily="34" charset="0"/>
              </a:rPr>
              <a:t>CENTRO ONCOLÓGICO DE SANTANA (COSAN): </a:t>
            </a:r>
            <a:endParaRPr lang="pt-BR" sz="3000" b="1" dirty="0" smtClean="0">
              <a:latin typeface="Bahnschrift Light" panose="020B0502040204020203" pitchFamily="34" charset="0"/>
            </a:endParaRPr>
          </a:p>
          <a:p>
            <a:pPr algn="ctr"/>
            <a:r>
              <a:rPr lang="pt-BR" sz="3000" b="1" dirty="0" smtClean="0">
                <a:latin typeface="Bahnschrift Light" panose="020B0502040204020203" pitchFamily="34" charset="0"/>
              </a:rPr>
              <a:t>proposta de arquitetura bioclimática para uma </a:t>
            </a:r>
          </a:p>
          <a:p>
            <a:pPr algn="ctr"/>
            <a:r>
              <a:rPr lang="pt-BR" sz="3000" b="1" dirty="0" smtClean="0">
                <a:latin typeface="Bahnschrift Light" panose="020B0502040204020203" pitchFamily="34" charset="0"/>
              </a:rPr>
              <a:t>edificação de assistência à saúde </a:t>
            </a:r>
            <a:endParaRPr lang="pt-BR" sz="3000" dirty="0">
              <a:latin typeface="Bahnschrift Light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878621" y="4397801"/>
            <a:ext cx="540834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Discente: Ygor Hitallo Pereira de Freitas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gor_hitallo@Hotmail.com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Orientadora: Prof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(a). Msc. Marcelle Vilar 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Silva</a:t>
            </a:r>
          </a:p>
          <a:p>
            <a:pPr algn="ctr"/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Macapá-AP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3033468" y="1272140"/>
            <a:ext cx="2880789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DEFESA DE TCC 2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6144" y="0"/>
            <a:ext cx="3315855" cy="6858000"/>
          </a:xfrm>
          <a:prstGeom prst="rect">
            <a:avLst/>
          </a:prstGeom>
        </p:spPr>
      </p:pic>
      <p:sp>
        <p:nvSpPr>
          <p:cNvPr id="8" name="Triângulo isósceles 7"/>
          <p:cNvSpPr/>
          <p:nvPr/>
        </p:nvSpPr>
        <p:spPr>
          <a:xfrm rot="10800000">
            <a:off x="5013" y="-73894"/>
            <a:ext cx="110472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/>
          <p:cNvSpPr/>
          <p:nvPr/>
        </p:nvSpPr>
        <p:spPr>
          <a:xfrm rot="10800000">
            <a:off x="8333772" y="-99826"/>
            <a:ext cx="3858224" cy="2709951"/>
          </a:xfrm>
          <a:prstGeom prst="triangle">
            <a:avLst>
              <a:gd name="adj" fmla="val 84923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14375" y="-11784"/>
            <a:ext cx="2385081" cy="10629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66" y="244583"/>
            <a:ext cx="1517850" cy="9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358815" y="1"/>
            <a:ext cx="8945473" cy="116215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14" name="Triângulo isósceles 13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01193" y="-144915"/>
            <a:ext cx="7395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OBJETIVOS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3828" y="2364462"/>
            <a:ext cx="10392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A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nalisar os conceitos da 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arquitetura bioclimática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, 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conforto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ambiental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e </a:t>
            </a:r>
            <a:r>
              <a:rPr lang="pt-BR" sz="2600" b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humanização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em prol de estabelecimentos de saúde;</a:t>
            </a:r>
          </a:p>
          <a:p>
            <a:pPr algn="just"/>
            <a:endParaRPr lang="pt-BR" sz="2600" dirty="0" smtClean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Realizar Avaliação Pós-Ocupação: estabelecer as soluções de arquitetura que mais contribuem com o tratamento;</a:t>
            </a: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algn="just"/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Proposta de projeto de arquitetura bioclimática de um edifício de assistência a saúde na área de oncologia.</a:t>
            </a: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11095582" y="3193835"/>
            <a:ext cx="765145" cy="3180278"/>
            <a:chOff x="11314561" y="1966070"/>
            <a:chExt cx="765145" cy="3180278"/>
          </a:xfrm>
        </p:grpSpPr>
        <p:sp>
          <p:nvSpPr>
            <p:cNvPr id="23" name="Elipse 22"/>
            <p:cNvSpPr/>
            <p:nvPr/>
          </p:nvSpPr>
          <p:spPr>
            <a:xfrm>
              <a:off x="11330014" y="19660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11330015" y="2807894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  <a:endPara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11314561" y="446913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26" name="Agrupar 25"/>
            <p:cNvGrpSpPr/>
            <p:nvPr/>
          </p:nvGrpSpPr>
          <p:grpSpPr>
            <a:xfrm>
              <a:off x="11345467" y="3632198"/>
              <a:ext cx="734239" cy="677212"/>
              <a:chOff x="11345467" y="3632198"/>
              <a:chExt cx="734239" cy="677212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28" name="Imagem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3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/>
          <p:cNvSpPr/>
          <p:nvPr/>
        </p:nvSpPr>
        <p:spPr>
          <a:xfrm>
            <a:off x="358815" y="0"/>
            <a:ext cx="8945473" cy="1838661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Agrupar 19"/>
          <p:cNvGrpSpPr/>
          <p:nvPr/>
        </p:nvGrpSpPr>
        <p:grpSpPr>
          <a:xfrm>
            <a:off x="-39101" y="-62158"/>
            <a:ext cx="12231101" cy="6920158"/>
            <a:chOff x="-39101" y="-62158"/>
            <a:chExt cx="12231101" cy="6920158"/>
          </a:xfrm>
        </p:grpSpPr>
        <p:sp>
          <p:nvSpPr>
            <p:cNvPr id="21" name="Triângulo isósceles 20"/>
            <p:cNvSpPr/>
            <p:nvPr/>
          </p:nvSpPr>
          <p:spPr>
            <a:xfrm rot="10800000">
              <a:off x="-39101" y="-7998"/>
              <a:ext cx="981210" cy="5420504"/>
            </a:xfrm>
            <a:prstGeom prst="triangle">
              <a:avLst>
                <a:gd name="adj" fmla="val 100000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0800" y="0"/>
              <a:ext cx="3251200" cy="6858000"/>
            </a:xfrm>
            <a:prstGeom prst="rect">
              <a:avLst/>
            </a:prstGeom>
          </p:spPr>
        </p:pic>
        <p:sp>
          <p:nvSpPr>
            <p:cNvPr id="26" name="Triângulo isósceles 25"/>
            <p:cNvSpPr/>
            <p:nvPr/>
          </p:nvSpPr>
          <p:spPr>
            <a:xfrm rot="10800000">
              <a:off x="8496623" y="-1"/>
              <a:ext cx="3438603" cy="2337183"/>
            </a:xfrm>
            <a:prstGeom prst="triangle">
              <a:avLst>
                <a:gd name="adj" fmla="val 85719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1" t="34792" r="23269" b="38615"/>
            <a:stretch/>
          </p:blipFill>
          <p:spPr>
            <a:xfrm>
              <a:off x="8668316" y="-62158"/>
              <a:ext cx="2215664" cy="1025239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1133836" y="-56010"/>
            <a:ext cx="73954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EVOLUÇÃO DO EDIFÍCIO HOSPITALAR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9856" r="69450" b="29335"/>
          <a:stretch/>
        </p:blipFill>
        <p:spPr>
          <a:xfrm>
            <a:off x="328229" y="2397542"/>
            <a:ext cx="2145561" cy="388140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2314" r="8722"/>
          <a:stretch/>
        </p:blipFill>
        <p:spPr>
          <a:xfrm>
            <a:off x="4493867" y="2322704"/>
            <a:ext cx="2291181" cy="436601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5" y="2397542"/>
            <a:ext cx="2153852" cy="385178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48" y="2397542"/>
            <a:ext cx="2155752" cy="3855187"/>
          </a:xfrm>
          <a:prstGeom prst="rect">
            <a:avLst/>
          </a:prstGeom>
        </p:spPr>
      </p:pic>
      <p:grpSp>
        <p:nvGrpSpPr>
          <p:cNvPr id="35" name="Agrupar 34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36" name="Elipse 35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37" name="Elipse 36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39" name="Agrupar 38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40" name="Elipse 39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41" name="Imagem 4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8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358815" y="0"/>
            <a:ext cx="8945473" cy="1838661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-39101" y="-62158"/>
            <a:ext cx="12231101" cy="6920158"/>
            <a:chOff x="-39101" y="-62158"/>
            <a:chExt cx="12231101" cy="6920158"/>
          </a:xfrm>
        </p:grpSpPr>
        <p:sp>
          <p:nvSpPr>
            <p:cNvPr id="18" name="Triângulo isósceles 17"/>
            <p:cNvSpPr/>
            <p:nvPr/>
          </p:nvSpPr>
          <p:spPr>
            <a:xfrm rot="10800000">
              <a:off x="-39101" y="-7998"/>
              <a:ext cx="981210" cy="5420504"/>
            </a:xfrm>
            <a:prstGeom prst="triangle">
              <a:avLst>
                <a:gd name="adj" fmla="val 100000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0800" y="0"/>
              <a:ext cx="3251200" cy="6858000"/>
            </a:xfrm>
            <a:prstGeom prst="rect">
              <a:avLst/>
            </a:prstGeom>
          </p:spPr>
        </p:pic>
        <p:sp>
          <p:nvSpPr>
            <p:cNvPr id="20" name="Triângulo isósceles 19"/>
            <p:cNvSpPr/>
            <p:nvPr/>
          </p:nvSpPr>
          <p:spPr>
            <a:xfrm rot="10800000">
              <a:off x="8496623" y="-1"/>
              <a:ext cx="3438603" cy="2337183"/>
            </a:xfrm>
            <a:prstGeom prst="triangle">
              <a:avLst>
                <a:gd name="adj" fmla="val 85719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1" t="34792" r="23269" b="38615"/>
            <a:stretch/>
          </p:blipFill>
          <p:spPr>
            <a:xfrm>
              <a:off x="8668316" y="-62158"/>
              <a:ext cx="2215664" cy="1025239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812668" y="-217794"/>
            <a:ext cx="73954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ARQUITETURA NA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HUMANIZAÇÃO DA SAÚDE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58991" y="1514441"/>
            <a:ext cx="790278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pt-BR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O EBD, </a:t>
            </a:r>
            <a:r>
              <a:rPr lang="pt-BR" sz="24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aponta quatro </a:t>
            </a:r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princípios norteadores para a criação de ambientes mais propícios à cura:</a:t>
            </a:r>
          </a:p>
          <a:p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Ambiente centrado no paciente e em seus familiares, refletindo a cultura do cuidado</a:t>
            </a:r>
            <a:r>
              <a:rPr lang="pt-BR" sz="24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BR" sz="24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Melhoria </a:t>
            </a:r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dos cuidados com as pessoas através do contato com a natureza e de distrações positivas</a:t>
            </a:r>
            <a:r>
              <a:rPr lang="pt-BR" sz="24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BR" sz="24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Criação de um ambiente de trabalho positivo</a:t>
            </a:r>
            <a:r>
              <a:rPr lang="pt-BR" sz="24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BR" sz="24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Bahnschrift Light" panose="020B0502040204020203" pitchFamily="34" charset="0"/>
                <a:cs typeface="Arial" panose="020B0604020202020204" pitchFamily="34" charset="0"/>
              </a:rPr>
              <a:t>Projeto com normalização máxima, flexibilidade e condições para crescimento futuro.</a:t>
            </a:r>
          </a:p>
          <a:p>
            <a:pPr>
              <a:spcAft>
                <a:spcPts val="0"/>
              </a:spcAft>
            </a:pPr>
            <a:endParaRPr lang="pt-BR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11" name="Elipse 10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12" name="Elipse 11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13" name="Elipse 12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14" name="Agrupar 13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270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58815" y="0"/>
            <a:ext cx="8945473" cy="239933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/>
          <p:cNvSpPr/>
          <p:nvPr/>
        </p:nvSpPr>
        <p:spPr>
          <a:xfrm rot="10800000">
            <a:off x="-39101" y="-7998"/>
            <a:ext cx="981210" cy="5420504"/>
          </a:xfrm>
          <a:prstGeom prst="triangle">
            <a:avLst>
              <a:gd name="adj" fmla="val 100000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0800" y="0"/>
            <a:ext cx="3251200" cy="6858000"/>
          </a:xfrm>
          <a:prstGeom prst="rect">
            <a:avLst/>
          </a:prstGeom>
        </p:spPr>
      </p:pic>
      <p:sp>
        <p:nvSpPr>
          <p:cNvPr id="20" name="Triângulo isósceles 19"/>
          <p:cNvSpPr/>
          <p:nvPr/>
        </p:nvSpPr>
        <p:spPr>
          <a:xfrm rot="10800000">
            <a:off x="8496623" y="-1"/>
            <a:ext cx="3438603" cy="2337183"/>
          </a:xfrm>
          <a:prstGeom prst="triangle">
            <a:avLst>
              <a:gd name="adj" fmla="val 85719"/>
            </a:avLst>
          </a:prstGeom>
          <a:solidFill>
            <a:srgbClr val="CCCC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34792" r="23269" b="38615"/>
          <a:stretch/>
        </p:blipFill>
        <p:spPr>
          <a:xfrm>
            <a:off x="8668316" y="-62158"/>
            <a:ext cx="2215664" cy="10252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01193" y="245261"/>
            <a:ext cx="73954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CONFORTO AMBIENTAL EM HOSPITAIS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78622" y="2702254"/>
            <a:ext cx="936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Arquitetura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bioclimática: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v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ariáveis climáticas;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Conforto Térmico e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Luminoso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aplicado a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arquitetura;</a:t>
            </a:r>
          </a:p>
          <a:p>
            <a:endParaRPr lang="pt-BR" sz="2600" dirty="0" smtClean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Adequação </a:t>
            </a:r>
            <a:r>
              <a:rPr lang="pt-BR" sz="2600" dirty="0">
                <a:latin typeface="Bahnschrift Light" panose="020B0502040204020203" pitchFamily="34" charset="0"/>
                <a:cs typeface="Arial" panose="020B0604020202020204" pitchFamily="34" charset="0"/>
              </a:rPr>
              <a:t>arquitetônica ao </a:t>
            </a: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clima (NBR 15220-3);</a:t>
            </a:r>
          </a:p>
          <a:p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Acessibilidade (NBR 9050);</a:t>
            </a:r>
          </a:p>
          <a:p>
            <a:endParaRPr lang="pt-BR" sz="2600" dirty="0" smtClean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Mobiliário.</a:t>
            </a: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23" name="Elipse 22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4" name="Elipse 23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5" name="Elipse 24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26" name="Agrupar 25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28" name="Imagem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48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358815" y="0"/>
            <a:ext cx="8945473" cy="239933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/>
          <p:cNvGrpSpPr/>
          <p:nvPr/>
        </p:nvGrpSpPr>
        <p:grpSpPr>
          <a:xfrm>
            <a:off x="-39101" y="-62158"/>
            <a:ext cx="12231101" cy="6920158"/>
            <a:chOff x="-39101" y="-62158"/>
            <a:chExt cx="12231101" cy="6920158"/>
          </a:xfrm>
        </p:grpSpPr>
        <p:sp>
          <p:nvSpPr>
            <p:cNvPr id="19" name="Triângulo isósceles 18"/>
            <p:cNvSpPr/>
            <p:nvPr/>
          </p:nvSpPr>
          <p:spPr>
            <a:xfrm rot="10800000">
              <a:off x="-39101" y="-7998"/>
              <a:ext cx="981210" cy="5420504"/>
            </a:xfrm>
            <a:prstGeom prst="triangle">
              <a:avLst>
                <a:gd name="adj" fmla="val 100000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40800" y="0"/>
              <a:ext cx="3251200" cy="6858000"/>
            </a:xfrm>
            <a:prstGeom prst="rect">
              <a:avLst/>
            </a:prstGeom>
          </p:spPr>
        </p:pic>
        <p:sp>
          <p:nvSpPr>
            <p:cNvPr id="21" name="Triângulo isósceles 20"/>
            <p:cNvSpPr/>
            <p:nvPr/>
          </p:nvSpPr>
          <p:spPr>
            <a:xfrm rot="10800000">
              <a:off x="8496623" y="-1"/>
              <a:ext cx="3438603" cy="2337183"/>
            </a:xfrm>
            <a:prstGeom prst="triangle">
              <a:avLst>
                <a:gd name="adj" fmla="val 85719"/>
              </a:avLst>
            </a:prstGeom>
            <a:solidFill>
              <a:srgbClr val="CCCCFF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1" t="34792" r="23269" b="38615"/>
            <a:stretch/>
          </p:blipFill>
          <p:spPr>
            <a:xfrm>
              <a:off x="8668316" y="-62158"/>
              <a:ext cx="2215664" cy="1025239"/>
            </a:xfrm>
            <a:prstGeom prst="rect">
              <a:avLst/>
            </a:prstGeom>
          </p:spPr>
        </p:pic>
      </p:grpSp>
      <p:sp>
        <p:nvSpPr>
          <p:cNvPr id="6" name="CaixaDeTexto 5"/>
          <p:cNvSpPr txBox="1"/>
          <p:nvPr/>
        </p:nvSpPr>
        <p:spPr>
          <a:xfrm>
            <a:off x="57954" y="352518"/>
            <a:ext cx="93228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FATORES INFLUÊNCIADORES NO TRATAMENTO 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8815" y="3059162"/>
            <a:ext cx="94756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Fatores científicos e </a:t>
            </a: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tecnológicos;</a:t>
            </a:r>
          </a:p>
          <a:p>
            <a:pPr>
              <a:spcAft>
                <a:spcPts val="0"/>
              </a:spcAft>
            </a:pPr>
            <a:endParaRPr lang="pt-BR" sz="2600" dirty="0" smtClean="0">
              <a:solidFill>
                <a:srgbClr val="000000"/>
              </a:solidFill>
              <a:latin typeface="Bahnschrift Light" panose="020B0502040204020203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Fatores </a:t>
            </a:r>
            <a:r>
              <a:rPr lang="pt-BR" sz="26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de controle: manutenção e </a:t>
            </a: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infecção;</a:t>
            </a:r>
          </a:p>
          <a:p>
            <a:pPr>
              <a:spcAft>
                <a:spcPts val="0"/>
              </a:spcAft>
            </a:pP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 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Fatores </a:t>
            </a:r>
            <a:r>
              <a:rPr lang="pt-BR" sz="26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administrativos, operacionais e </a:t>
            </a:r>
            <a:r>
              <a:rPr lang="pt-BR" sz="2600" dirty="0" smtClean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organizacionais;</a:t>
            </a:r>
          </a:p>
          <a:p>
            <a:pPr>
              <a:spcAft>
                <a:spcPts val="0"/>
              </a:spcAft>
            </a:pPr>
            <a:endParaRPr lang="pt-BR" sz="2600" dirty="0" smtClean="0">
              <a:solidFill>
                <a:srgbClr val="000000"/>
              </a:solidFill>
              <a:latin typeface="Bahnschrift Light" panose="020B0502040204020203" pitchFamily="34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600" dirty="0" smtClean="0"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Fatores </a:t>
            </a:r>
            <a:r>
              <a:rPr lang="pt-BR" sz="2600" dirty="0"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físicos e </a:t>
            </a:r>
            <a:r>
              <a:rPr lang="pt-BR" sz="2600" dirty="0" smtClean="0">
                <a:latin typeface="Bahnschrift Ligh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psicológicos. </a:t>
            </a:r>
            <a:endParaRPr lang="pt-BR" sz="2600" dirty="0"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11115173" y="3007452"/>
            <a:ext cx="749692" cy="3180278"/>
            <a:chOff x="11355318" y="2002646"/>
            <a:chExt cx="749692" cy="3180278"/>
          </a:xfrm>
        </p:grpSpPr>
        <p:sp>
          <p:nvSpPr>
            <p:cNvPr id="24" name="Elipse 23"/>
            <p:cNvSpPr/>
            <p:nvPr/>
          </p:nvSpPr>
          <p:spPr>
            <a:xfrm>
              <a:off x="11355318" y="2002646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I</a:t>
              </a:r>
            </a:p>
          </p:txBody>
        </p:sp>
        <p:sp>
          <p:nvSpPr>
            <p:cNvPr id="25" name="Elipse 24"/>
            <p:cNvSpPr/>
            <p:nvPr/>
          </p:nvSpPr>
          <p:spPr>
            <a:xfrm>
              <a:off x="11355319" y="2844470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rgbClr val="9933FF">
                    <a:shade val="30000"/>
                    <a:satMod val="115000"/>
                  </a:srgbClr>
                </a:gs>
                <a:gs pos="50000">
                  <a:srgbClr val="9933FF">
                    <a:shade val="67500"/>
                    <a:satMod val="115000"/>
                  </a:srgbClr>
                </a:gs>
                <a:gs pos="100000">
                  <a:srgbClr val="9933FF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D</a:t>
              </a:r>
            </a:p>
          </p:txBody>
        </p:sp>
        <p:sp>
          <p:nvSpPr>
            <p:cNvPr id="26" name="Elipse 25"/>
            <p:cNvSpPr/>
            <p:nvPr/>
          </p:nvSpPr>
          <p:spPr>
            <a:xfrm>
              <a:off x="11370771" y="4505712"/>
              <a:ext cx="734239" cy="677212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rPr>
                <a:t>C</a:t>
              </a:r>
            </a:p>
          </p:txBody>
        </p:sp>
        <p:grpSp>
          <p:nvGrpSpPr>
            <p:cNvPr id="27" name="Agrupar 26"/>
            <p:cNvGrpSpPr/>
            <p:nvPr/>
          </p:nvGrpSpPr>
          <p:grpSpPr>
            <a:xfrm>
              <a:off x="11370771" y="3668774"/>
              <a:ext cx="734239" cy="677212"/>
              <a:chOff x="11345467" y="3632198"/>
              <a:chExt cx="734239" cy="677212"/>
            </a:xfrm>
          </p:grpSpPr>
          <p:sp>
            <p:nvSpPr>
              <p:cNvPr id="28" name="Elipse 27"/>
              <p:cNvSpPr/>
              <p:nvPr/>
            </p:nvSpPr>
            <p:spPr>
              <a:xfrm>
                <a:off x="11345467" y="3632198"/>
                <a:ext cx="734239" cy="6772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  <a:shade val="30000"/>
                      <a:satMod val="115000"/>
                    </a:schemeClr>
                  </a:gs>
                  <a:gs pos="50000">
                    <a:schemeClr val="bg2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ernard MT Condensed" panose="02050806060905020404" pitchFamily="18" charset="0"/>
                </a:endParaRPr>
              </a:p>
            </p:txBody>
          </p:sp>
          <p:pic>
            <p:nvPicPr>
              <p:cNvPr id="29" name="Imagem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2789" y="3695321"/>
                <a:ext cx="519594" cy="544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88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6745</TotalTime>
  <Words>1151</Words>
  <Application>Microsoft Office PowerPoint</Application>
  <PresentationFormat>Widescreen</PresentationFormat>
  <Paragraphs>367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1" baseType="lpstr">
      <vt:lpstr>Arial</vt:lpstr>
      <vt:lpstr>Arial Black</vt:lpstr>
      <vt:lpstr>Bahnschrift Light</vt:lpstr>
      <vt:lpstr>Bernard MT Condensed</vt:lpstr>
      <vt:lpstr>Calibri</vt:lpstr>
      <vt:lpstr>Times New Roman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ygor hitallo</dc:creator>
  <cp:lastModifiedBy>ygor hitallo</cp:lastModifiedBy>
  <cp:revision>275</cp:revision>
  <dcterms:created xsi:type="dcterms:W3CDTF">2017-08-25T19:20:20Z</dcterms:created>
  <dcterms:modified xsi:type="dcterms:W3CDTF">2018-03-02T00:38:59Z</dcterms:modified>
</cp:coreProperties>
</file>