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1"/>
    <p:sldMasterId id="2147483756" r:id="rId2"/>
    <p:sldMasterId id="2147483768" r:id="rId3"/>
    <p:sldMasterId id="2147483828" r:id="rId4"/>
  </p:sldMasterIdLst>
  <p:sldIdLst>
    <p:sldId id="256" r:id="rId5"/>
    <p:sldId id="260" r:id="rId6"/>
    <p:sldId id="261" r:id="rId7"/>
    <p:sldId id="267" r:id="rId8"/>
    <p:sldId id="264" r:id="rId9"/>
    <p:sldId id="257" r:id="rId10"/>
    <p:sldId id="263" r:id="rId11"/>
    <p:sldId id="269" r:id="rId12"/>
    <p:sldId id="262" r:id="rId13"/>
    <p:sldId id="265" r:id="rId14"/>
    <p:sldId id="270" r:id="rId15"/>
    <p:sldId id="271" r:id="rId16"/>
    <p:sldId id="272" r:id="rId17"/>
    <p:sldId id="258" r:id="rId18"/>
    <p:sldId id="273" r:id="rId19"/>
    <p:sldId id="274" r:id="rId20"/>
    <p:sldId id="280" r:id="rId21"/>
    <p:sldId id="281" r:id="rId22"/>
    <p:sldId id="275" r:id="rId23"/>
    <p:sldId id="277" r:id="rId24"/>
    <p:sldId id="278" r:id="rId25"/>
    <p:sldId id="279" r:id="rId26"/>
    <p:sldId id="282" r:id="rId27"/>
    <p:sldId id="285" r:id="rId28"/>
    <p:sldId id="284" r:id="rId29"/>
    <p:sldId id="259" r:id="rId30"/>
    <p:sldId id="286" r:id="rId31"/>
    <p:sldId id="288" r:id="rId32"/>
    <p:sldId id="287" r:id="rId33"/>
    <p:sldId id="289" r:id="rId34"/>
    <p:sldId id="293" r:id="rId35"/>
    <p:sldId id="295" r:id="rId36"/>
    <p:sldId id="292" r:id="rId37"/>
    <p:sldId id="294" r:id="rId38"/>
    <p:sldId id="297" r:id="rId39"/>
    <p:sldId id="298" r:id="rId40"/>
    <p:sldId id="299" r:id="rId41"/>
    <p:sldId id="300" r:id="rId42"/>
    <p:sldId id="302" r:id="rId43"/>
    <p:sldId id="301" r:id="rId44"/>
    <p:sldId id="306" r:id="rId45"/>
    <p:sldId id="304" r:id="rId46"/>
    <p:sldId id="305" r:id="rId47"/>
    <p:sldId id="296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presentação" id="{2079003A-D220-4009-B1A5-DB942D76980E}">
          <p14:sldIdLst>
            <p14:sldId id="256"/>
            <p14:sldId id="260"/>
            <p14:sldId id="261"/>
          </p14:sldIdLst>
        </p14:section>
        <p14:section name="Referencial conceitual" id="{DA017BF2-4E67-44A9-B1E4-E876DDF53814}">
          <p14:sldIdLst>
            <p14:sldId id="267"/>
            <p14:sldId id="264"/>
            <p14:sldId id="257"/>
            <p14:sldId id="263"/>
            <p14:sldId id="269"/>
            <p14:sldId id="262"/>
            <p14:sldId id="265"/>
            <p14:sldId id="270"/>
            <p14:sldId id="271"/>
            <p14:sldId id="272"/>
          </p14:sldIdLst>
        </p14:section>
        <p14:section name="Metodologia e diagnóstico" id="{C0E7D157-4F0E-41B0-B2A8-0CA5EF18BC54}">
          <p14:sldIdLst>
            <p14:sldId id="258"/>
            <p14:sldId id="273"/>
            <p14:sldId id="274"/>
            <p14:sldId id="280"/>
            <p14:sldId id="281"/>
            <p14:sldId id="275"/>
            <p14:sldId id="277"/>
            <p14:sldId id="278"/>
            <p14:sldId id="279"/>
            <p14:sldId id="282"/>
            <p14:sldId id="285"/>
            <p14:sldId id="284"/>
          </p14:sldIdLst>
        </p14:section>
        <p14:section name="Propostas" id="{8163D95F-D47E-4959-8C33-D1F2DA6E9AED}">
          <p14:sldIdLst>
            <p14:sldId id="259"/>
            <p14:sldId id="286"/>
            <p14:sldId id="288"/>
            <p14:sldId id="287"/>
            <p14:sldId id="289"/>
            <p14:sldId id="293"/>
            <p14:sldId id="295"/>
            <p14:sldId id="292"/>
            <p14:sldId id="294"/>
            <p14:sldId id="297"/>
            <p14:sldId id="298"/>
            <p14:sldId id="299"/>
            <p14:sldId id="300"/>
            <p14:sldId id="302"/>
            <p14:sldId id="301"/>
            <p14:sldId id="306"/>
            <p14:sldId id="304"/>
            <p14:sldId id="305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6699FF"/>
    <a:srgbClr val="FFFF99"/>
    <a:srgbClr val="E3F3D1"/>
    <a:srgbClr val="DAEF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3867" autoAdjust="0"/>
  </p:normalViewPr>
  <p:slideViewPr>
    <p:cSldViewPr snapToGrid="0">
      <p:cViewPr>
        <p:scale>
          <a:sx n="66" d="100"/>
          <a:sy n="66" d="100"/>
        </p:scale>
        <p:origin x="66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493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968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257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548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43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888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74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259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275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044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668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388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38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9797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2283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2006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001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1963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5892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3370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4194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97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4145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268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8517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7684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0463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0190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1567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2357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0750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7554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525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8254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5139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2764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402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3529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51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648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7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29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156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459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912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101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2103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5.xml"/><Relationship Id="rId5" Type="http://schemas.microsoft.com/office/2007/relationships/hdphoto" Target="../media/hdphoto1.wdp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0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7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79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10">
            <a:extLst>
              <a:ext uri="{FF2B5EF4-FFF2-40B4-BE49-F238E27FC236}">
                <a16:creationId xmlns:a16="http://schemas.microsoft.com/office/drawing/2014/main" id="{38BA8CB8-69FD-42A6-9217-CBA5550C0CD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6" name="Imagem 5" descr="Uma imagem contendo grama, ao ar livre, céu, campo&#10;&#10;Descrição gerada com muito alta confiança">
            <a:extLst>
              <a:ext uri="{FF2B5EF4-FFF2-40B4-BE49-F238E27FC236}">
                <a16:creationId xmlns:a16="http://schemas.microsoft.com/office/drawing/2014/main" id="{4FC069A0-08EB-4B21-BF4B-4EA08141F6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l="4437"/>
          <a:stretch/>
        </p:blipFill>
        <p:spPr>
          <a:xfrm>
            <a:off x="1784352" y="300432"/>
            <a:ext cx="9961115" cy="5863293"/>
          </a:xfrm>
          <a:prstGeom prst="rect">
            <a:avLst/>
          </a:prstGeom>
        </p:spPr>
      </p:pic>
      <p:sp>
        <p:nvSpPr>
          <p:cNvPr id="28" name="Rectangle 12">
            <a:extLst>
              <a:ext uri="{FF2B5EF4-FFF2-40B4-BE49-F238E27FC236}">
                <a16:creationId xmlns:a16="http://schemas.microsoft.com/office/drawing/2014/main" id="{812B5291-5252-47DC-9BC9-E347E126920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69" y="453642"/>
            <a:ext cx="3625597" cy="5863293"/>
          </a:xfrm>
          <a:prstGeom prst="rect">
            <a:avLst/>
          </a:prstGeom>
          <a:solidFill>
            <a:schemeClr val="accent4">
              <a:lumMod val="7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14">
            <a:extLst>
              <a:ext uri="{FF2B5EF4-FFF2-40B4-BE49-F238E27FC236}">
                <a16:creationId xmlns:a16="http://schemas.microsoft.com/office/drawing/2014/main" id="{77437207-F7D0-4036-8569-EDECFCF7BD3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4419" y="457200"/>
            <a:ext cx="6335449" cy="5863294"/>
          </a:xfrm>
          <a:prstGeom prst="rect">
            <a:avLst/>
          </a:prstGeom>
          <a:solidFill>
            <a:schemeClr val="accent2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9C0D49DF-2DE8-47CF-9C03-C3632486E6F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1191" y="453643"/>
            <a:ext cx="1106164" cy="586329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18">
            <a:extLst>
              <a:ext uri="{FF2B5EF4-FFF2-40B4-BE49-F238E27FC236}">
                <a16:creationId xmlns:a16="http://schemas.microsoft.com/office/drawing/2014/main" id="{2DCA708A-A42D-4EFB-9FD8-7C848685981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2690" y="388309"/>
            <a:ext cx="109728" cy="60813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69B9BB1-3734-4B61-AB71-BD0D5E53F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6890" y="921867"/>
            <a:ext cx="5439267" cy="4926841"/>
          </a:xfrm>
        </p:spPr>
        <p:txBody>
          <a:bodyPr anchor="ctr">
            <a:normAutofit/>
          </a:bodyPr>
          <a:lstStyle/>
          <a:p>
            <a:pPr algn="ctr"/>
            <a:r>
              <a:rPr lang="pt-BR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Trabalho de conclusão de curso 2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BED1CF-77AD-41B5-BBC6-E68BC2269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3248" y="965579"/>
            <a:ext cx="3147043" cy="4926841"/>
          </a:xfrm>
        </p:spPr>
        <p:txBody>
          <a:bodyPr anchor="ctr">
            <a:normAutofit/>
          </a:bodyPr>
          <a:lstStyle/>
          <a:p>
            <a:pPr algn="ctr"/>
            <a:r>
              <a:rPr lang="pt-BR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RIOS URBANOS E SUA REINSERÇÃO NAS CIDADES: </a:t>
            </a:r>
          </a:p>
          <a:p>
            <a:pPr algn="ctr"/>
            <a:r>
              <a:rPr lang="pt-BR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CASO DO RIO JANDIÁ, MACAPÁ (AP)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1E9BF28-3B78-4CE8-B257-E791853B7448}"/>
              </a:ext>
            </a:extLst>
          </p:cNvPr>
          <p:cNvSpPr txBox="1"/>
          <p:nvPr/>
        </p:nvSpPr>
        <p:spPr>
          <a:xfrm>
            <a:off x="2002617" y="5527322"/>
            <a:ext cx="4171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Acadêmico: Caio Lucas Picanço.</a:t>
            </a:r>
          </a:p>
          <a:p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Orientadora: Danielle Costa Guimarães</a:t>
            </a:r>
          </a:p>
        </p:txBody>
      </p:sp>
    </p:spTree>
    <p:extLst>
      <p:ext uri="{BB962C8B-B14F-4D97-AF65-F5344CB8AC3E}">
        <p14:creationId xmlns:p14="http://schemas.microsoft.com/office/powerpoint/2010/main" val="179659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                                                    Referencial conceitual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1" y="2016636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CIDADES E RECURSOS HÍDRICOS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C5EAE53-1149-40F7-92D0-09C9AAAED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802296"/>
            <a:ext cx="6324434" cy="367830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Problemática dos rios urbanos das cidades se inicia notoriamente durante a Revolução Industrial na Inglaterra, com o contínuo e desordenado crescimento urbano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Durante o século XX, no Brasil, os rios urbanos foram negligenciados no contexto de políticas desenvolvimentistas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E8E9064-B050-4A2F-B81E-0E9EBE439A20}"/>
              </a:ext>
            </a:extLst>
          </p:cNvPr>
          <p:cNvSpPr/>
          <p:nvPr/>
        </p:nvSpPr>
        <p:spPr>
          <a:xfrm>
            <a:off x="6987185" y="6126594"/>
            <a:ext cx="25619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Delfim Martins, 2016. </a:t>
            </a:r>
            <a:endParaRPr lang="pt-BR" sz="1600" dirty="0"/>
          </a:p>
        </p:txBody>
      </p:sp>
      <p:pic>
        <p:nvPicPr>
          <p:cNvPr id="7" name="Imagem 6" descr="Rio Tietê l Brasil, São Paulo (Foto: Delfim Martins/Pulsar)">
            <a:extLst>
              <a:ext uri="{FF2B5EF4-FFF2-40B4-BE49-F238E27FC236}">
                <a16:creationId xmlns:a16="http://schemas.microsoft.com/office/drawing/2014/main" id="{FB7F0425-4599-4038-9788-786D618D4CE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44" y="3140850"/>
            <a:ext cx="4641856" cy="28914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4799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                                                    Referencial conceitual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1" y="2016636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</a:rPr>
              <a:t>CIDADES E RECURSOS HÍDRICOS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C5EAE53-1149-40F7-92D0-09C9AAAED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477541"/>
            <a:ext cx="11029615" cy="367830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“o rio [...] não pode ser dissociado de sua bacia hidrográfica, representando uma unidade espacial paisagística reconhecida e assumida como unidade de gestão” (GORSKI, 2010)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importância do componente “vegetação” para a manutenção de sistemas hídricos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Valor estético dos rios no ambiente urbano</a:t>
            </a:r>
          </a:p>
        </p:txBody>
      </p:sp>
    </p:spTree>
    <p:extLst>
      <p:ext uri="{BB962C8B-B14F-4D97-AF65-F5344CB8AC3E}">
        <p14:creationId xmlns:p14="http://schemas.microsoft.com/office/powerpoint/2010/main" val="261730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                                                    Referencial conceitual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1" y="2016636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CIDADES E RECURSOS HÍDRICOS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C5EAE53-1149-40F7-92D0-09C9AAAED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0" y="2685843"/>
            <a:ext cx="11029615" cy="180622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Macapá como uma cidade cujas dinâmicas urbanas impactam negativamente em seus recursos hídricos</a:t>
            </a: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m 6" descr="C:\Users\caiol\AppData\Local\Microsoft\Windows\INetCache\Content.Word\20160717_093907.jpg">
            <a:extLst>
              <a:ext uri="{FF2B5EF4-FFF2-40B4-BE49-F238E27FC236}">
                <a16:creationId xmlns:a16="http://schemas.microsoft.com/office/drawing/2014/main" id="{53725D47-69E8-4826-87C0-2048081F42E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8822"/>
          <a:stretch/>
        </p:blipFill>
        <p:spPr bwMode="auto">
          <a:xfrm>
            <a:off x="225425" y="3780205"/>
            <a:ext cx="3937000" cy="20409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m 7" descr="C:\Users\caiol\AppData\Local\Microsoft\Windows\INetCache\Content.Word\20161111_171642.jpg">
            <a:extLst>
              <a:ext uri="{FF2B5EF4-FFF2-40B4-BE49-F238E27FC236}">
                <a16:creationId xmlns:a16="http://schemas.microsoft.com/office/drawing/2014/main" id="{9CC58BE2-A6B5-47EA-87A2-E53A835880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905" y="3780204"/>
            <a:ext cx="3594184" cy="2040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 descr="C:\Users\caiol\AppData\Local\Microsoft\Windows\INetCache\Content.Word\20160727_082840.jpg">
            <a:extLst>
              <a:ext uri="{FF2B5EF4-FFF2-40B4-BE49-F238E27FC236}">
                <a16:creationId xmlns:a16="http://schemas.microsoft.com/office/drawing/2014/main" id="{EB2E0EEA-DED0-4834-934B-9A419C76702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570" y="3780206"/>
            <a:ext cx="3857630" cy="204093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E409F46B-5A05-49BE-A597-3D77CEB42F92}"/>
              </a:ext>
            </a:extLst>
          </p:cNvPr>
          <p:cNvSpPr/>
          <p:nvPr/>
        </p:nvSpPr>
        <p:spPr>
          <a:xfrm>
            <a:off x="225425" y="5863600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2016. </a:t>
            </a:r>
            <a:endParaRPr lang="pt-BR" sz="1600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F391D63-144C-44AF-AAF3-98AE6E787C81}"/>
              </a:ext>
            </a:extLst>
          </p:cNvPr>
          <p:cNvSpPr/>
          <p:nvPr/>
        </p:nvSpPr>
        <p:spPr>
          <a:xfrm>
            <a:off x="4298905" y="5863600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2016. </a:t>
            </a:r>
            <a:endParaRPr lang="pt-BR" sz="1600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99904339-1CEB-4514-A523-399A6211A647}"/>
              </a:ext>
            </a:extLst>
          </p:cNvPr>
          <p:cNvSpPr/>
          <p:nvPr/>
        </p:nvSpPr>
        <p:spPr>
          <a:xfrm>
            <a:off x="8029570" y="5831823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2016.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68680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                                                    Referencial conceitual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2" y="2015181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PAPEL DAS PRÁTICAS DE LAZER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C5EAE53-1149-40F7-92D0-09C9AAAED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875" y="3590926"/>
            <a:ext cx="6191084" cy="43240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Lazer como direito social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 vida na cidade requer a prática do lazer com variadas formas de exercício e sociabilidade, que aliem grupos, vizinhança, parentes em torno de eventos locais, para coibir a violência real das ruas que ameaça a vida cotidiana.” (ARANHA, 2004, p.67)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lazer e a manutenção dos espaços livres públicos</a:t>
            </a: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m 12" descr="C:\Users\caiol\AppData\Local\Microsoft\Windows\INetCache\Content.Word\MKT-WB-CON-PR-239-FT-007.jpg">
            <a:extLst>
              <a:ext uri="{FF2B5EF4-FFF2-40B4-BE49-F238E27FC236}">
                <a16:creationId xmlns:a16="http://schemas.microsoft.com/office/drawing/2014/main" id="{77EAD22E-AC9F-43D6-9334-903BAE45FC7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997" y="2625510"/>
            <a:ext cx="4927600" cy="36783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4844A4D-D34B-49EB-A3B0-BD8A486F88EF}"/>
              </a:ext>
            </a:extLst>
          </p:cNvPr>
          <p:cNvSpPr/>
          <p:nvPr/>
        </p:nvSpPr>
        <p:spPr>
          <a:xfrm>
            <a:off x="6772275" y="6436669"/>
            <a:ext cx="25635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NewRoman"/>
                <a:ea typeface="Calibri" panose="020F0502020204030204" pitchFamily="34" charset="0"/>
                <a:cs typeface="TimesNewRoman"/>
              </a:rPr>
              <a:t>Foto: Bianca Rezende, 2016.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40725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96CAE94-A0AC-4E4D-8A35-8C734A28D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134558" cy="1013800"/>
          </a:xfrm>
        </p:spPr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                                                         A ÁREA DE INTERVENÇÃO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F1B1522-2325-468B-9ACF-B0DE3D8A6E0B}"/>
              </a:ext>
            </a:extLst>
          </p:cNvPr>
          <p:cNvSpPr txBox="1">
            <a:spLocks/>
          </p:cNvSpPr>
          <p:nvPr/>
        </p:nvSpPr>
        <p:spPr>
          <a:xfrm>
            <a:off x="381167" y="1875331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ASPECTOS METODOLÓGICOS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D6A3CD0D-75D8-45A9-A551-4181922008C3}"/>
              </a:ext>
            </a:extLst>
          </p:cNvPr>
          <p:cNvSpPr/>
          <p:nvPr/>
        </p:nvSpPr>
        <p:spPr>
          <a:xfrm>
            <a:off x="581192" y="2714625"/>
            <a:ext cx="7134058" cy="71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9F9AD0F-6C8C-4337-ADC1-2D1BBA18B923}"/>
              </a:ext>
            </a:extLst>
          </p:cNvPr>
          <p:cNvSpPr txBox="1"/>
          <p:nvPr/>
        </p:nvSpPr>
        <p:spPr>
          <a:xfrm>
            <a:off x="648034" y="2887145"/>
            <a:ext cx="7324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– PESQUISA BIBLIOGRÁFICA, DOCUMENTAL E ICONOGRÁFICA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501C05D0-E5E5-4665-BFFA-800EEBA0979B}"/>
              </a:ext>
            </a:extLst>
          </p:cNvPr>
          <p:cNvSpPr/>
          <p:nvPr/>
        </p:nvSpPr>
        <p:spPr>
          <a:xfrm>
            <a:off x="581192" y="3816223"/>
            <a:ext cx="4419601" cy="9986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8B8C0DB-93FE-44D4-A81E-491169BAF7EB}"/>
              </a:ext>
            </a:extLst>
          </p:cNvPr>
          <p:cNvSpPr txBox="1"/>
          <p:nvPr/>
        </p:nvSpPr>
        <p:spPr>
          <a:xfrm>
            <a:off x="648034" y="3816224"/>
            <a:ext cx="4619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– PESQUISA DE CAMPO</a:t>
            </a:r>
          </a:p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a) VISITA EXPLORATÓRIA</a:t>
            </a:r>
          </a:p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b) ENTREVISTA ESTRUTURADA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15D1F013-ADBE-4A76-946B-3349EE3E11E8}"/>
              </a:ext>
            </a:extLst>
          </p:cNvPr>
          <p:cNvSpPr/>
          <p:nvPr/>
        </p:nvSpPr>
        <p:spPr>
          <a:xfrm>
            <a:off x="581192" y="5202083"/>
            <a:ext cx="8867608" cy="1460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5905557-0517-4CB1-88BC-216F6AD284B4}"/>
              </a:ext>
            </a:extLst>
          </p:cNvPr>
          <p:cNvSpPr txBox="1"/>
          <p:nvPr/>
        </p:nvSpPr>
        <p:spPr>
          <a:xfrm>
            <a:off x="648034" y="5374604"/>
            <a:ext cx="912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– DEFININDO A ÁREA DE INTERVENÇÃO</a:t>
            </a:r>
          </a:p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a) ANÁLISE MEDIANTE CONCEITOS ATINENTES À ECOLOGIA DA PAISAGEM</a:t>
            </a:r>
          </a:p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b) DEFINIÇÃO E ANÁLISE DA SUB-BACIA</a:t>
            </a:r>
          </a:p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c) DEFINIÇÃO DE TRECHO PARA PROPOSTA PROJETUAL</a:t>
            </a:r>
          </a:p>
        </p:txBody>
      </p:sp>
    </p:spTree>
    <p:extLst>
      <p:ext uri="{BB962C8B-B14F-4D97-AF65-F5344CB8AC3E}">
        <p14:creationId xmlns:p14="http://schemas.microsoft.com/office/powerpoint/2010/main" val="173985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                                                       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2" y="2015181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ANÁLISE DA SUB-BACIA HIDROGRÁFICA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C5EAE53-1149-40F7-92D0-09C9AAAED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326" y="3620060"/>
            <a:ext cx="6610100" cy="432406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Macrodrenagem de 4,67 km² da área urbana de Macapá (GEA, 2005)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Área de contribuição compreende os bairros Cidade Nova, Pacoval, São Lázaro, Santa Rita, Jesus de Nazaré e Laguinho (GEA, 2005)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Dinâmicas hidrológicas diretamente condicionadas aos índices de precipitação, ao regime de marés do Rio Amazonas e às intervenções antrópicas.</a:t>
            </a: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m 7" descr="C:\Users\caiol\AppData\Local\Microsoft\Windows\INetCache\Content.Word\SUBBACIA 3.jpg">
            <a:extLst>
              <a:ext uri="{FF2B5EF4-FFF2-40B4-BE49-F238E27FC236}">
                <a16:creationId xmlns:a16="http://schemas.microsoft.com/office/drawing/2014/main" id="{26A3F93E-C2DC-4760-9D65-971072D56C4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" t="541" r="1114" b="958"/>
          <a:stretch/>
        </p:blipFill>
        <p:spPr bwMode="auto">
          <a:xfrm>
            <a:off x="6829426" y="2545258"/>
            <a:ext cx="5038724" cy="3885303"/>
          </a:xfrm>
          <a:prstGeom prst="rect">
            <a:avLst/>
          </a:prstGeom>
          <a:noFill/>
          <a:ln>
            <a:solidFill>
              <a:schemeClr val="bg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4C421CED-6C70-4527-A224-DF19C2C16347}"/>
              </a:ext>
            </a:extLst>
          </p:cNvPr>
          <p:cNvSpPr/>
          <p:nvPr/>
        </p:nvSpPr>
        <p:spPr>
          <a:xfrm>
            <a:off x="7305675" y="6350308"/>
            <a:ext cx="41195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Mapa Urbano Detalhado de Macapá. Elaboração: Caio Picanço, 2017.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36871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                                                       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2" y="2299782"/>
            <a:ext cx="5598227" cy="22584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DEFINIÇÃO DA ÁREA DE INTERVENÇÃO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1283C29-9483-47B9-A207-277E8B5E1D14}"/>
              </a:ext>
            </a:extLst>
          </p:cNvPr>
          <p:cNvSpPr/>
          <p:nvPr/>
        </p:nvSpPr>
        <p:spPr>
          <a:xfrm>
            <a:off x="5145841" y="6432498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Elaboração: Caio Picanço, 2017.</a:t>
            </a:r>
            <a:endParaRPr lang="pt-BR" sz="16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826D2B5-B8FF-4B3A-9939-25EF0BDC1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5841" y="1813829"/>
            <a:ext cx="6599958" cy="461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1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                                                       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2" y="1773055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HISTÓRICO</a:t>
            </a:r>
          </a:p>
        </p:txBody>
      </p:sp>
      <p:sp>
        <p:nvSpPr>
          <p:cNvPr id="5" name="Espaço Reservado para Conteúdo 5">
            <a:extLst>
              <a:ext uri="{FF2B5EF4-FFF2-40B4-BE49-F238E27FC236}">
                <a16:creationId xmlns:a16="http://schemas.microsoft.com/office/drawing/2014/main" id="{ADA308D0-DFB7-4EE8-9983-584689772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360" y="3206725"/>
            <a:ext cx="11663280" cy="2535784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Durante o governo de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Annibal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Barcellos (1979-1985), muitas áreas da cidade foram aterradas, inclusive o entorno do Canal do Jandiá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Adensamento populacional no entorno do Canal no final da década de 1980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Construção da ponte Sérgio Arruda, em 2003, como uma das principais vias de ligação entre as zonas norte e sul de Macapá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Retirada de famílias do leito do Canal, em 2017</a:t>
            </a: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EA9639E-CE36-42E1-830C-F2F8304A4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75" y="4628752"/>
            <a:ext cx="5091684" cy="207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8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                                                       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2" y="2015181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Aspectos legais</a:t>
            </a:r>
          </a:p>
        </p:txBody>
      </p:sp>
      <p:sp>
        <p:nvSpPr>
          <p:cNvPr id="5" name="Espaço Reservado para Conteúdo 5">
            <a:extLst>
              <a:ext uri="{FF2B5EF4-FFF2-40B4-BE49-F238E27FC236}">
                <a16:creationId xmlns:a16="http://schemas.microsoft.com/office/drawing/2014/main" id="{BC7A873A-1AB5-42B0-8F55-6F705E9D3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3429000"/>
            <a:ext cx="10877383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Canal do Jandiá elencado no Plano diretor de Macapá para implantação de Área de Preservação e lazer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Área de interesse para reestruturação urbana</a:t>
            </a: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649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                                                       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438317" y="1852104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CARACTERIZAÇÃO GERAL DA ÁREA</a:t>
            </a:r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:a16="http://schemas.microsoft.com/office/drawing/2014/main" id="{AE5E49A6-5DC0-40D6-9068-B2CD80E24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3524530"/>
            <a:ext cx="5829133" cy="2535784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Clima: Equatorial quente e úmido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Solo: Baixa resistência, do tipo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areno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-argiloso (GEA,2005)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Vegetação diversificada, com destaque para as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aningas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canal cruza os bairros Pacoval, Cidade Nova e São Lázaro</a:t>
            </a: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m 6" descr="C:\Users\caiol\AppData\Local\Microsoft\Windows\INetCache\Content.Word\20170516_113535.jpg">
            <a:extLst>
              <a:ext uri="{FF2B5EF4-FFF2-40B4-BE49-F238E27FC236}">
                <a16:creationId xmlns:a16="http://schemas.microsoft.com/office/drawing/2014/main" id="{C33DA240-AE42-4247-B504-77D13243A3F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01"/>
          <a:stretch/>
        </p:blipFill>
        <p:spPr bwMode="auto">
          <a:xfrm>
            <a:off x="6743201" y="3429000"/>
            <a:ext cx="4867607" cy="27268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7EAF8F51-8463-4781-B6CC-6D913B450C1A}"/>
              </a:ext>
            </a:extLst>
          </p:cNvPr>
          <p:cNvSpPr/>
          <p:nvPr/>
        </p:nvSpPr>
        <p:spPr>
          <a:xfrm>
            <a:off x="6743200" y="6155844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2017. </a:t>
            </a:r>
            <a:endParaRPr lang="pt-BR" sz="160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0FBCD6F4-7C81-4F5D-B692-4F6A9D8D5B09}"/>
              </a:ext>
            </a:extLst>
          </p:cNvPr>
          <p:cNvSpPr/>
          <p:nvPr/>
        </p:nvSpPr>
        <p:spPr>
          <a:xfrm>
            <a:off x="6743200" y="6528873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Elaboração: Caio Picanço, 2017.</a:t>
            </a:r>
            <a:endParaRPr lang="pt-BR" sz="16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03D03B4-8B9F-47C1-9D82-45A3BA3B71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0" t="1297" r="1301" b="900"/>
          <a:stretch/>
        </p:blipFill>
        <p:spPr>
          <a:xfrm>
            <a:off x="6743201" y="2239235"/>
            <a:ext cx="4867607" cy="428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0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ACCF6-453C-4C7B-8EE6-CFE177AE9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5864" y="2302885"/>
            <a:ext cx="3457408" cy="602974"/>
          </a:xfrm>
        </p:spPr>
        <p:txBody>
          <a:bodyPr/>
          <a:lstStyle/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6B53326-646F-4183-BF81-DF43A0136AE1}"/>
              </a:ext>
            </a:extLst>
          </p:cNvPr>
          <p:cNvSpPr txBox="1">
            <a:spLocks/>
          </p:cNvSpPr>
          <p:nvPr/>
        </p:nvSpPr>
        <p:spPr>
          <a:xfrm>
            <a:off x="8734592" y="2302885"/>
            <a:ext cx="3457408" cy="6029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JUSTIFICATIVA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B7D3A9A7-6D04-462F-AF8E-7C3F3D6E221B}"/>
              </a:ext>
            </a:extLst>
          </p:cNvPr>
          <p:cNvSpPr txBox="1">
            <a:spLocks/>
          </p:cNvSpPr>
          <p:nvPr/>
        </p:nvSpPr>
        <p:spPr>
          <a:xfrm>
            <a:off x="485775" y="2302885"/>
            <a:ext cx="3457408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OBJETO  e sujeito DE ESTUDO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2171F02-0C84-4516-BC66-FC61E6482482}"/>
              </a:ext>
            </a:extLst>
          </p:cNvPr>
          <p:cNvSpPr txBox="1"/>
          <p:nvPr/>
        </p:nvSpPr>
        <p:spPr>
          <a:xfrm>
            <a:off x="371475" y="3686948"/>
            <a:ext cx="3457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Tendo os rios urbanos como objeto de estudo, este trabalho apresentará uma análise de aspectos atinentes ao Canal do Jandiá e uma proposta de intervenção para o local.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3E70BDE-2693-4AD2-BC80-6660AE79AE66}"/>
              </a:ext>
            </a:extLst>
          </p:cNvPr>
          <p:cNvSpPr txBox="1"/>
          <p:nvPr/>
        </p:nvSpPr>
        <p:spPr>
          <a:xfrm>
            <a:off x="4367296" y="3686948"/>
            <a:ext cx="3457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Conceber um projeto paisagístico visando à melhoria do estado do curso d’água e de seu entorno, além da valorização das práticas socioculturais estabelecidas.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FFD4707-BE25-4A80-A778-22A478B2891F}"/>
              </a:ext>
            </a:extLst>
          </p:cNvPr>
          <p:cNvSpPr txBox="1"/>
          <p:nvPr/>
        </p:nvSpPr>
        <p:spPr>
          <a:xfrm>
            <a:off x="8363117" y="3686948"/>
            <a:ext cx="3457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Possibilidade de geração de alternativas com potencial para contribuir com o equilíbrio ecológico e morfológico da área de intervenção e com a qualidade de vida de seus habitantes. 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F57B2E3-EF09-4C43-BAC4-C8B63CBEEB66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22EF481F-AE0C-45D1-BB2C-CB959140B45A}"/>
              </a:ext>
            </a:extLst>
          </p:cNvPr>
          <p:cNvCxnSpPr/>
          <p:nvPr/>
        </p:nvCxnSpPr>
        <p:spPr>
          <a:xfrm>
            <a:off x="4105275" y="1916510"/>
            <a:ext cx="0" cy="4629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9C15464C-BA52-4505-A979-4E630306EC55}"/>
              </a:ext>
            </a:extLst>
          </p:cNvPr>
          <p:cNvCxnSpPr/>
          <p:nvPr/>
        </p:nvCxnSpPr>
        <p:spPr>
          <a:xfrm>
            <a:off x="8210550" y="1916510"/>
            <a:ext cx="0" cy="4629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80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                                                       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2" y="2015181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CARACTERIZAÇÃO GERAL DA ÁREA</a:t>
            </a:r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:a16="http://schemas.microsoft.com/office/drawing/2014/main" id="{AE5E49A6-5DC0-40D6-9068-B2CD80E24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240" y="4044979"/>
            <a:ext cx="5359433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Ocupação concentrada na margem sul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Margem norte majoritariamente desprovida de ocupação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Muro delimitando propriedade particular na margem sul</a:t>
            </a: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2356FBF-6E86-4416-9C1B-5D7D64580E0D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"/>
          <a:stretch/>
        </p:blipFill>
        <p:spPr bwMode="auto">
          <a:xfrm>
            <a:off x="7581760" y="2015181"/>
            <a:ext cx="2985808" cy="20337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911E3B4A-0E2F-42C4-BE62-B9BA8FF0CD9F}"/>
              </a:ext>
            </a:extLst>
          </p:cNvPr>
          <p:cNvSpPr/>
          <p:nvPr/>
        </p:nvSpPr>
        <p:spPr>
          <a:xfrm>
            <a:off x="6021200" y="6506685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2017. </a:t>
            </a:r>
            <a:endParaRPr lang="pt-BR" sz="160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53FCF5B-8F41-40E9-8102-DE0B162A14A5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7"/>
          <a:stretch/>
        </p:blipFill>
        <p:spPr bwMode="auto">
          <a:xfrm>
            <a:off x="6096000" y="4534306"/>
            <a:ext cx="2962716" cy="20348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C4AE0115-566A-4BED-9D0C-34AEFD26DE9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516" y="4462643"/>
            <a:ext cx="2985808" cy="2106516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F3607FCC-381A-46EB-9603-E71E872DFFC7}"/>
              </a:ext>
            </a:extLst>
          </p:cNvPr>
          <p:cNvSpPr/>
          <p:nvPr/>
        </p:nvSpPr>
        <p:spPr>
          <a:xfrm>
            <a:off x="7537196" y="4021146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2017. </a:t>
            </a:r>
            <a:endParaRPr lang="pt-BR" sz="1600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7D36920-C7D6-4D3C-9B11-A08E273D072A}"/>
              </a:ext>
            </a:extLst>
          </p:cNvPr>
          <p:cNvSpPr/>
          <p:nvPr/>
        </p:nvSpPr>
        <p:spPr>
          <a:xfrm>
            <a:off x="9074664" y="6519446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2017.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926878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                                                       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2" y="2015181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CARACTERIZAÇÃO GERAL DA ÁREA</a:t>
            </a:r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:a16="http://schemas.microsoft.com/office/drawing/2014/main" id="{AE5E49A6-5DC0-40D6-9068-B2CD80E24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625510"/>
            <a:ext cx="9057398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Condições precárias de infraestrutura urbana</a:t>
            </a: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m 9" descr="C:\Users\caiol\AppData\Local\Microsoft\Windows\INetCache\Content.Word\DSCN4401.jpg">
            <a:extLst>
              <a:ext uri="{FF2B5EF4-FFF2-40B4-BE49-F238E27FC236}">
                <a16:creationId xmlns:a16="http://schemas.microsoft.com/office/drawing/2014/main" id="{DDF4FAEF-2373-439B-875F-567D8AEB797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0"/>
          <a:stretch/>
        </p:blipFill>
        <p:spPr bwMode="auto">
          <a:xfrm>
            <a:off x="937817" y="3429000"/>
            <a:ext cx="4411113" cy="31392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m 13" descr="C:\Users\caiol\AppData\Local\Microsoft\Windows\INetCache\Content.Word\DSCN4414.jpg">
            <a:extLst>
              <a:ext uri="{FF2B5EF4-FFF2-40B4-BE49-F238E27FC236}">
                <a16:creationId xmlns:a16="http://schemas.microsoft.com/office/drawing/2014/main" id="{106CBD2D-AA70-4609-AA4C-E1990B2B2C8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4"/>
          <a:stretch/>
        </p:blipFill>
        <p:spPr bwMode="auto">
          <a:xfrm>
            <a:off x="6693176" y="3429000"/>
            <a:ext cx="4289660" cy="31392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24EF7964-AEAB-4AEC-A570-C7864BA53189}"/>
              </a:ext>
            </a:extLst>
          </p:cNvPr>
          <p:cNvSpPr/>
          <p:nvPr/>
        </p:nvSpPr>
        <p:spPr>
          <a:xfrm>
            <a:off x="6590620" y="6568264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2017. </a:t>
            </a:r>
            <a:endParaRPr lang="pt-BR" sz="160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D95E86C-0FEA-4301-8E18-2D0139529D74}"/>
              </a:ext>
            </a:extLst>
          </p:cNvPr>
          <p:cNvSpPr/>
          <p:nvPr/>
        </p:nvSpPr>
        <p:spPr>
          <a:xfrm>
            <a:off x="852359" y="6568264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2017.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14606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                                                       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2" y="2015181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CARACTERIZAÇÃO GERAL DA ÁREA</a:t>
            </a:r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:a16="http://schemas.microsoft.com/office/drawing/2014/main" id="{AE5E49A6-5DC0-40D6-9068-B2CD80E24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3429000"/>
            <a:ext cx="9057398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Arborização às margens do Canal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Uso do solo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Gabarito das edificações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Fluxo de veículos</a:t>
            </a: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50864BC-9F4B-4E64-8819-473E41D84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207" y="3067069"/>
            <a:ext cx="3014018" cy="2260514"/>
          </a:xfrm>
          <a:prstGeom prst="rect">
            <a:avLst/>
          </a:prstGeom>
        </p:spPr>
      </p:pic>
      <p:pic>
        <p:nvPicPr>
          <p:cNvPr id="6" name="Imagem 5" descr="Uma imagem contendo ao ar livre, céu, árvore, edifício&#10;&#10;Descrição gerada com muito alta confiança">
            <a:extLst>
              <a:ext uri="{FF2B5EF4-FFF2-40B4-BE49-F238E27FC236}">
                <a16:creationId xmlns:a16="http://schemas.microsoft.com/office/drawing/2014/main" id="{AA085149-0A10-49E6-9904-1EF632A41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445" y="1835019"/>
            <a:ext cx="3014018" cy="226051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085B159-28E2-43A5-BF89-383E5B93FB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445" y="4365434"/>
            <a:ext cx="3014018" cy="2260514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1FB994FB-62AF-4CA7-B3ED-282336FFD111}"/>
              </a:ext>
            </a:extLst>
          </p:cNvPr>
          <p:cNvSpPr/>
          <p:nvPr/>
        </p:nvSpPr>
        <p:spPr>
          <a:xfrm>
            <a:off x="4671118" y="5270740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2017. </a:t>
            </a:r>
            <a:endParaRPr lang="pt-BR" sz="160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D087D87-4092-4CB3-A95B-7EB3CAD0342E}"/>
              </a:ext>
            </a:extLst>
          </p:cNvPr>
          <p:cNvSpPr/>
          <p:nvPr/>
        </p:nvSpPr>
        <p:spPr>
          <a:xfrm>
            <a:off x="8030629" y="4028049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2017. </a:t>
            </a:r>
            <a:endParaRPr lang="pt-BR" sz="160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1A1197F-CA7C-4D79-BA80-D4448898AAEB}"/>
              </a:ext>
            </a:extLst>
          </p:cNvPr>
          <p:cNvSpPr/>
          <p:nvPr/>
        </p:nvSpPr>
        <p:spPr>
          <a:xfrm>
            <a:off x="8030629" y="6547728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2017. </a:t>
            </a:r>
            <a:endParaRPr lang="pt-BR" sz="1600" dirty="0"/>
          </a:p>
        </p:txBody>
      </p:sp>
      <p:pic>
        <p:nvPicPr>
          <p:cNvPr id="17" name="Imagem 16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70A2C304-2226-4030-92DA-33254F8E1D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272" y="2715315"/>
            <a:ext cx="3887715" cy="3851427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D5CF923C-D2F1-479B-8F1E-C0E1ED0F559E}"/>
              </a:ext>
            </a:extLst>
          </p:cNvPr>
          <p:cNvSpPr/>
          <p:nvPr/>
        </p:nvSpPr>
        <p:spPr>
          <a:xfrm>
            <a:off x="465267" y="6528206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Elaboração: Caio Picanço, 2017.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39459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                                                       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2" y="2015181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moradores: carências e querenças</a:t>
            </a:r>
          </a:p>
        </p:txBody>
      </p:sp>
      <p:sp>
        <p:nvSpPr>
          <p:cNvPr id="5" name="Espaço Reservado para Conteúdo 5">
            <a:extLst>
              <a:ext uri="{FF2B5EF4-FFF2-40B4-BE49-F238E27FC236}">
                <a16:creationId xmlns:a16="http://schemas.microsoft.com/office/drawing/2014/main" id="{E212694E-B1D3-4B7D-9E01-D16AD76DD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395032"/>
            <a:ext cx="9315283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Aplicação de entrevistas com 5 moradores da Avenida do Canal do Jandiá</a:t>
            </a: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E92B96F-194F-4F03-A2A4-FADF4C43FF0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" t="805" r="563" b="626"/>
          <a:stretch/>
        </p:blipFill>
        <p:spPr bwMode="auto">
          <a:xfrm>
            <a:off x="3743449" y="3159640"/>
            <a:ext cx="4119565" cy="33693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793C13A0-0A6C-4F02-A5ED-488492F54244}"/>
              </a:ext>
            </a:extLst>
          </p:cNvPr>
          <p:cNvSpPr/>
          <p:nvPr/>
        </p:nvSpPr>
        <p:spPr>
          <a:xfrm>
            <a:off x="3743449" y="6528971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Elaboração: Caio Picanço, 2017.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92330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                                                       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457200" y="1851739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moradores: carências e querenças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672B63B-D7A0-4F4B-A229-BBB7F616BC9B}"/>
              </a:ext>
            </a:extLst>
          </p:cNvPr>
          <p:cNvSpPr/>
          <p:nvPr/>
        </p:nvSpPr>
        <p:spPr>
          <a:xfrm>
            <a:off x="569012" y="2928694"/>
            <a:ext cx="2625612" cy="1171575"/>
          </a:xfrm>
          <a:prstGeom prst="roundRect">
            <a:avLst/>
          </a:prstGeom>
          <a:solidFill>
            <a:srgbClr val="92D050"/>
          </a:solidFill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43F7BB6-88F6-4F7B-B059-A4087F17469C}"/>
              </a:ext>
            </a:extLst>
          </p:cNvPr>
          <p:cNvSpPr/>
          <p:nvPr/>
        </p:nvSpPr>
        <p:spPr>
          <a:xfrm>
            <a:off x="769204" y="3048828"/>
            <a:ext cx="22749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Tranquilidade 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Conforto ambiental</a:t>
            </a:r>
            <a:endParaRPr lang="pt-BR" dirty="0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E8DBE3D1-819E-4A4E-81E8-C22BE92E9040}"/>
              </a:ext>
            </a:extLst>
          </p:cNvPr>
          <p:cNvSpPr/>
          <p:nvPr/>
        </p:nvSpPr>
        <p:spPr>
          <a:xfrm>
            <a:off x="3082811" y="2924736"/>
            <a:ext cx="2575039" cy="3668434"/>
          </a:xfrm>
          <a:prstGeom prst="roundRect">
            <a:avLst/>
          </a:prstGeom>
          <a:solidFill>
            <a:srgbClr val="FF0000"/>
          </a:solidFill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AFDF9CA1-2227-4137-831E-5E2431AE15B8}"/>
              </a:ext>
            </a:extLst>
          </p:cNvPr>
          <p:cNvSpPr/>
          <p:nvPr/>
        </p:nvSpPr>
        <p:spPr>
          <a:xfrm>
            <a:off x="5732438" y="2924734"/>
            <a:ext cx="2999237" cy="3791679"/>
          </a:xfrm>
          <a:prstGeom prst="roundRect">
            <a:avLst/>
          </a:prstGeom>
          <a:solidFill>
            <a:srgbClr val="FFFF00"/>
          </a:solidFill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EC175571-685F-4E63-8DC2-FB4A6BDCB92A}"/>
              </a:ext>
            </a:extLst>
          </p:cNvPr>
          <p:cNvSpPr/>
          <p:nvPr/>
        </p:nvSpPr>
        <p:spPr>
          <a:xfrm>
            <a:off x="8555554" y="2924735"/>
            <a:ext cx="3331645" cy="3791679"/>
          </a:xfrm>
          <a:prstGeom prst="roundRect">
            <a:avLst/>
          </a:prstGeom>
          <a:solidFill>
            <a:srgbClr val="00B0F0"/>
          </a:solidFill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007D190E-8058-4A91-8AD7-261C69F36794}"/>
              </a:ext>
            </a:extLst>
          </p:cNvPr>
          <p:cNvSpPr/>
          <p:nvPr/>
        </p:nvSpPr>
        <p:spPr>
          <a:xfrm>
            <a:off x="3204913" y="3044869"/>
            <a:ext cx="24541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Saneamento urbano 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Pavimentação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Mobilidade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Falta de estabelecimentos comerciais no entorno imediato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Criminalidade</a:t>
            </a:r>
            <a:endParaRPr lang="pt-BR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640C3A96-8001-4893-AE61-828FF58C52F8}"/>
              </a:ext>
            </a:extLst>
          </p:cNvPr>
          <p:cNvSpPr/>
          <p:nvPr/>
        </p:nvSpPr>
        <p:spPr>
          <a:xfrm>
            <a:off x="5932545" y="2924735"/>
            <a:ext cx="269759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Moradores ficam às margens do canal nos fins de tarde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Crianças tomam banham no canal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Jovens praticam esportes na via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Locomoção a pé, de carro ou de moto</a:t>
            </a:r>
            <a:endParaRPr lang="pt-BR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9DBC3324-580C-4457-B702-8882199369EC}"/>
              </a:ext>
            </a:extLst>
          </p:cNvPr>
          <p:cNvSpPr/>
          <p:nvPr/>
        </p:nvSpPr>
        <p:spPr>
          <a:xfrm>
            <a:off x="8730453" y="2924735"/>
            <a:ext cx="353491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Pavimentação da via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linha de ônibus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espaços para práticas de lazer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guarda-corpo nas margens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espaços de repouso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espaços de caminhada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Pontes atravessando o canal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Iluminação pública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1C24E324-C239-4778-84AE-047701B48F72}"/>
              </a:ext>
            </a:extLst>
          </p:cNvPr>
          <p:cNvSpPr/>
          <p:nvPr/>
        </p:nvSpPr>
        <p:spPr>
          <a:xfrm>
            <a:off x="840011" y="2601810"/>
            <a:ext cx="22562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PONTOS POSITIVOS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FC3F6CB7-2D0F-445C-B8C7-9A70C89FBE44}"/>
              </a:ext>
            </a:extLst>
          </p:cNvPr>
          <p:cNvSpPr/>
          <p:nvPr/>
        </p:nvSpPr>
        <p:spPr>
          <a:xfrm>
            <a:off x="3242186" y="2597851"/>
            <a:ext cx="22562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PONTOS NEGATIVOS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1264858D-6012-42FF-8327-3A0CBE9A5A02}"/>
              </a:ext>
            </a:extLst>
          </p:cNvPr>
          <p:cNvSpPr/>
          <p:nvPr/>
        </p:nvSpPr>
        <p:spPr>
          <a:xfrm>
            <a:off x="6474165" y="2597851"/>
            <a:ext cx="22562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COSTUMES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604F5F99-43AB-461A-8D8D-B7D3145399D2}"/>
              </a:ext>
            </a:extLst>
          </p:cNvPr>
          <p:cNvSpPr/>
          <p:nvPr/>
        </p:nvSpPr>
        <p:spPr>
          <a:xfrm>
            <a:off x="9543755" y="2597851"/>
            <a:ext cx="22562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ANSEIOS</a:t>
            </a:r>
          </a:p>
        </p:txBody>
      </p:sp>
    </p:spTree>
    <p:extLst>
      <p:ext uri="{BB962C8B-B14F-4D97-AF65-F5344CB8AC3E}">
        <p14:creationId xmlns:p14="http://schemas.microsoft.com/office/powerpoint/2010/main" val="64680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7" grpId="0" animBg="1"/>
      <p:bldP spid="18" grpId="0" animBg="1"/>
      <p:bldP spid="19" grpId="0" animBg="1"/>
      <p:bldP spid="20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                                                       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2" y="2015181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moradores: carências e querenças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FDB42E5-0A38-455F-931B-AA6958C90B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17" t="32084" r="24271" b="3611"/>
          <a:stretch/>
        </p:blipFill>
        <p:spPr>
          <a:xfrm>
            <a:off x="175968" y="3429001"/>
            <a:ext cx="3607979" cy="30099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AF856F0-8FE0-4E4C-8410-B0DDEEA59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788" y="3429000"/>
            <a:ext cx="4013201" cy="300990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CFB6C4F-936E-42E0-AB8C-A4E1679F2C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2831" y="3429000"/>
            <a:ext cx="4013201" cy="3009901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121FD6BF-59BA-40E5-903E-2F89CD5804F0}"/>
              </a:ext>
            </a:extLst>
          </p:cNvPr>
          <p:cNvSpPr/>
          <p:nvPr/>
        </p:nvSpPr>
        <p:spPr>
          <a:xfrm>
            <a:off x="104776" y="6438901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2017. </a:t>
            </a:r>
            <a:endParaRPr lang="pt-BR" sz="1600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5F375DF-1F8C-478B-B431-E0A69BC2FC96}"/>
              </a:ext>
            </a:extLst>
          </p:cNvPr>
          <p:cNvSpPr/>
          <p:nvPr/>
        </p:nvSpPr>
        <p:spPr>
          <a:xfrm>
            <a:off x="3815596" y="6414049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2017. </a:t>
            </a:r>
            <a:endParaRPr lang="pt-BR" sz="1600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6E644EB-0594-499B-AD00-430456E74CB4}"/>
              </a:ext>
            </a:extLst>
          </p:cNvPr>
          <p:cNvSpPr/>
          <p:nvPr/>
        </p:nvSpPr>
        <p:spPr>
          <a:xfrm>
            <a:off x="7931639" y="6414049"/>
            <a:ext cx="2536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Acervo pessoal, 2017.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685347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581192" y="1996131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EIXOS de intervenção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53C59FDF-CFDE-46D9-A5B6-E65B5100EEAB}"/>
              </a:ext>
            </a:extLst>
          </p:cNvPr>
          <p:cNvSpPr/>
          <p:nvPr/>
        </p:nvSpPr>
        <p:spPr>
          <a:xfrm>
            <a:off x="70169" y="3609968"/>
            <a:ext cx="3724108" cy="1771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EAE7FE9C-EFD6-477A-A107-3F95A22E49F0}"/>
              </a:ext>
            </a:extLst>
          </p:cNvPr>
          <p:cNvSpPr/>
          <p:nvPr/>
        </p:nvSpPr>
        <p:spPr>
          <a:xfrm>
            <a:off x="3842421" y="3609968"/>
            <a:ext cx="4341958" cy="1771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517A7FF-27A2-4E91-A099-03F3992318A8}"/>
              </a:ext>
            </a:extLst>
          </p:cNvPr>
          <p:cNvSpPr/>
          <p:nvPr/>
        </p:nvSpPr>
        <p:spPr>
          <a:xfrm>
            <a:off x="8232523" y="3609969"/>
            <a:ext cx="3889308" cy="1771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CFCB28C-6D1D-4E1C-880B-BBFF20247042}"/>
              </a:ext>
            </a:extLst>
          </p:cNvPr>
          <p:cNvSpPr/>
          <p:nvPr/>
        </p:nvSpPr>
        <p:spPr>
          <a:xfrm>
            <a:off x="172735" y="4256297"/>
            <a:ext cx="3518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Eixo 1: Adequação da infraestrutura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D711BB9-F218-42BD-8382-C71D880A6F6E}"/>
              </a:ext>
            </a:extLst>
          </p:cNvPr>
          <p:cNvSpPr/>
          <p:nvPr/>
        </p:nvSpPr>
        <p:spPr>
          <a:xfrm>
            <a:off x="3842421" y="4296843"/>
            <a:ext cx="4341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Eixo 2: Valorização do potencial paisagístico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EED5E64-40E1-49D9-90A3-64E3B5EED679}"/>
              </a:ext>
            </a:extLst>
          </p:cNvPr>
          <p:cNvSpPr/>
          <p:nvPr/>
        </p:nvSpPr>
        <p:spPr>
          <a:xfrm>
            <a:off x="8232523" y="4296843"/>
            <a:ext cx="3925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Eixo 3: Valorização das práticas de lazer</a:t>
            </a:r>
          </a:p>
        </p:txBody>
      </p:sp>
    </p:spTree>
    <p:extLst>
      <p:ext uri="{BB962C8B-B14F-4D97-AF65-F5344CB8AC3E}">
        <p14:creationId xmlns:p14="http://schemas.microsoft.com/office/powerpoint/2010/main" val="411494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5" grpId="0"/>
      <p:bldP spid="8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419524" y="1691608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ESTUDOS DE CASO</a:t>
            </a:r>
          </a:p>
        </p:txBody>
      </p:sp>
      <p:sp>
        <p:nvSpPr>
          <p:cNvPr id="11" name="Espaço Reservado para Conteúdo 5">
            <a:extLst>
              <a:ext uri="{FF2B5EF4-FFF2-40B4-BE49-F238E27FC236}">
                <a16:creationId xmlns:a16="http://schemas.microsoft.com/office/drawing/2014/main" id="{9D98D8E5-D679-4292-A6AF-5BA926169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682" y="2976101"/>
            <a:ext cx="9315283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Relação com o elemento água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Valorização ambiental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Práticas de lazer</a:t>
            </a: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m 12" descr="C:\Users\caiol\AppData\Local\Microsoft\Windows\INetCache\Content.Word\08_After_-_By_Fabio_Knoll.jpg">
            <a:extLst>
              <a:ext uri="{FF2B5EF4-FFF2-40B4-BE49-F238E27FC236}">
                <a16:creationId xmlns:a16="http://schemas.microsoft.com/office/drawing/2014/main" id="{3FD33163-22B2-4EB3-9CFC-DBFC0215855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556" y="4339501"/>
            <a:ext cx="4018934" cy="228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 descr="C:\Users\caiol\AppData\Local\Microsoft\Windows\INetCache\Content.Word\Redribbon13.jpg">
            <a:extLst>
              <a:ext uri="{FF2B5EF4-FFF2-40B4-BE49-F238E27FC236}">
                <a16:creationId xmlns:a16="http://schemas.microsoft.com/office/drawing/2014/main" id="{3F7B0A18-B1D1-4532-95F3-7FAEBE1F8F4D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6"/>
          <a:stretch/>
        </p:blipFill>
        <p:spPr bwMode="auto">
          <a:xfrm>
            <a:off x="8420024" y="4328990"/>
            <a:ext cx="2846347" cy="22813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EC1DED96-5E03-4434-B184-DC9173A36A52}"/>
              </a:ext>
            </a:extLst>
          </p:cNvPr>
          <p:cNvSpPr/>
          <p:nvPr/>
        </p:nvSpPr>
        <p:spPr>
          <a:xfrm>
            <a:off x="8859629" y="6566509"/>
            <a:ext cx="19825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Site </a:t>
            </a:r>
            <a:r>
              <a:rPr lang="pt-BR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Archdaily</a:t>
            </a:r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pt-BR" sz="160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A0FD0F2-0AA6-4260-A06A-23E26BC0FDBE}"/>
              </a:ext>
            </a:extLst>
          </p:cNvPr>
          <p:cNvSpPr/>
          <p:nvPr/>
        </p:nvSpPr>
        <p:spPr>
          <a:xfrm>
            <a:off x="4969324" y="6577021"/>
            <a:ext cx="17091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Foto: Fábio </a:t>
            </a:r>
            <a:r>
              <a:rPr lang="pt-BR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Knoll</a:t>
            </a:r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pt-BR" sz="160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45E3B5B-9ABC-443D-BE00-D77A019B877E}"/>
              </a:ext>
            </a:extLst>
          </p:cNvPr>
          <p:cNvSpPr/>
          <p:nvPr/>
        </p:nvSpPr>
        <p:spPr>
          <a:xfrm>
            <a:off x="1025763" y="6322973"/>
            <a:ext cx="19463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Site CAU/BR.</a:t>
            </a:r>
            <a:endParaRPr lang="pt-BR" sz="1600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22A706A-6CDE-4EFF-8E33-035D8A6A91CC}"/>
              </a:ext>
            </a:extLst>
          </p:cNvPr>
          <p:cNvSpPr/>
          <p:nvPr/>
        </p:nvSpPr>
        <p:spPr>
          <a:xfrm>
            <a:off x="1344001" y="4000946"/>
            <a:ext cx="15488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Parque do Forte.</a:t>
            </a:r>
            <a:endParaRPr lang="pt-BR" sz="1600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7D33D78-6B32-40B1-BA03-F4BC5AEDEFAF}"/>
              </a:ext>
            </a:extLst>
          </p:cNvPr>
          <p:cNvSpPr/>
          <p:nvPr/>
        </p:nvSpPr>
        <p:spPr>
          <a:xfrm>
            <a:off x="4969324" y="4000947"/>
            <a:ext cx="22493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Parque Cantinho do Céu.</a:t>
            </a:r>
            <a:endParaRPr lang="pt-BR" sz="1600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9CD7035-2856-451C-895A-5E6B92F05422}"/>
              </a:ext>
            </a:extLst>
          </p:cNvPr>
          <p:cNvSpPr/>
          <p:nvPr/>
        </p:nvSpPr>
        <p:spPr>
          <a:xfrm>
            <a:off x="8713336" y="3991401"/>
            <a:ext cx="22597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Parque da Fita Vermelha.</a:t>
            </a:r>
            <a:endParaRPr lang="pt-BR" sz="1600" dirty="0"/>
          </a:p>
        </p:txBody>
      </p:sp>
      <p:pic>
        <p:nvPicPr>
          <p:cNvPr id="20" name="Imagem 19" descr="http://www.caubr.gov.br/wp-content/uploads/2015/03/fortaleza-de-so-jose-ramid_julho-2006_001-1024x700.jpg">
            <a:extLst>
              <a:ext uri="{FF2B5EF4-FFF2-40B4-BE49-F238E27FC236}">
                <a16:creationId xmlns:a16="http://schemas.microsoft.com/office/drawing/2014/main" id="{C5650402-9A47-4E8E-BCA0-6CB44B39EC5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16" y="4335548"/>
            <a:ext cx="2913765" cy="2071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m 20" descr="http://www.vitruvius.com.br/media/images/magazines/grid_12/26b4_kliass04.jpg">
            <a:extLst>
              <a:ext uri="{FF2B5EF4-FFF2-40B4-BE49-F238E27FC236}">
                <a16:creationId xmlns:a16="http://schemas.microsoft.com/office/drawing/2014/main" id="{4DB9BC7F-18A8-483A-A99B-E508D643698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98" y="4334525"/>
            <a:ext cx="3344160" cy="228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m 21" descr="C:\Users\caiol\AppData\Local\Microsoft\Windows\INetCache\Content.Word\02_implantação.jpg">
            <a:extLst>
              <a:ext uri="{FF2B5EF4-FFF2-40B4-BE49-F238E27FC236}">
                <a16:creationId xmlns:a16="http://schemas.microsoft.com/office/drawing/2014/main" id="{491E02EE-2516-4A09-B3FF-2B26F4A1ED8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062" y="4334527"/>
            <a:ext cx="4033921" cy="2286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m 22" descr="C:\Users\caiol\AppData\Local\Microsoft\Windows\INetCache\Content.Word\19_billings_023_By_Daniel_Ducci.jpg">
            <a:extLst>
              <a:ext uri="{FF2B5EF4-FFF2-40B4-BE49-F238E27FC236}">
                <a16:creationId xmlns:a16="http://schemas.microsoft.com/office/drawing/2014/main" id="{B9496043-A698-4904-9237-9C7B97DC9DC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791" y="4334525"/>
            <a:ext cx="4176491" cy="228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Imagem 23" descr="C:\Users\caiol\AppData\Local\Microsoft\Windows\INetCache\Content.Word\plan.jpg">
            <a:extLst>
              <a:ext uri="{FF2B5EF4-FFF2-40B4-BE49-F238E27FC236}">
                <a16:creationId xmlns:a16="http://schemas.microsoft.com/office/drawing/2014/main" id="{194B15A1-1889-4757-B643-1895EDAA3B8B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4" t="5811" r="6840" b="5395"/>
          <a:stretch/>
        </p:blipFill>
        <p:spPr bwMode="auto">
          <a:xfrm>
            <a:off x="8353626" y="2808445"/>
            <a:ext cx="2912745" cy="38239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Retângulo 24">
            <a:extLst>
              <a:ext uri="{FF2B5EF4-FFF2-40B4-BE49-F238E27FC236}">
                <a16:creationId xmlns:a16="http://schemas.microsoft.com/office/drawing/2014/main" id="{CA3B8833-5B33-4D75-9BEB-4B9DBEB3F46D}"/>
              </a:ext>
            </a:extLst>
          </p:cNvPr>
          <p:cNvSpPr/>
          <p:nvPr/>
        </p:nvSpPr>
        <p:spPr>
          <a:xfrm>
            <a:off x="8748026" y="2480884"/>
            <a:ext cx="22597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Parque da Fita Vermelha.</a:t>
            </a:r>
            <a:endParaRPr lang="pt-BR" sz="1600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357E66E1-A8BD-4441-B8C6-7A4B09D5692B}"/>
              </a:ext>
            </a:extLst>
          </p:cNvPr>
          <p:cNvSpPr/>
          <p:nvPr/>
        </p:nvSpPr>
        <p:spPr>
          <a:xfrm>
            <a:off x="1121547" y="6548233"/>
            <a:ext cx="16979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Foto: Rosa </a:t>
            </a:r>
            <a:r>
              <a:rPr lang="pt-BR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Kliass</a:t>
            </a:r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pt-BR" sz="1600" dirty="0"/>
          </a:p>
        </p:txBody>
      </p:sp>
      <p:pic>
        <p:nvPicPr>
          <p:cNvPr id="28" name="Imagem 27" descr="C:\Users\caiol\AppData\Local\Microsoft\Windows\INetCache\Content.Word\Redribbon09.jpg">
            <a:extLst>
              <a:ext uri="{FF2B5EF4-FFF2-40B4-BE49-F238E27FC236}">
                <a16:creationId xmlns:a16="http://schemas.microsoft.com/office/drawing/2014/main" id="{FC4A0FC2-880D-45FD-9F36-D6BA74CD98D9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119" y="4324013"/>
            <a:ext cx="3314994" cy="22968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813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9" grpId="0"/>
      <p:bldP spid="15" grpId="0"/>
      <p:bldP spid="16" grpId="0"/>
      <p:bldP spid="17" grpId="0"/>
      <p:bldP spid="18" grpId="0"/>
      <p:bldP spid="19" grpId="0"/>
      <p:bldP spid="25" grpId="0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9036D02-C37E-4E93-A845-E7ED61627C2B}"/>
              </a:ext>
            </a:extLst>
          </p:cNvPr>
          <p:cNvPicPr/>
          <p:nvPr/>
        </p:nvPicPr>
        <p:blipFill rotWithShape="1">
          <a:blip r:embed="rId2"/>
          <a:srcRect l="33745" t="16304" r="11105" b="10110"/>
          <a:stretch/>
        </p:blipFill>
        <p:spPr bwMode="auto">
          <a:xfrm>
            <a:off x="581192" y="3015416"/>
            <a:ext cx="3285958" cy="24542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338CB57-BB4F-42F5-B894-6DBC0CFE178E}"/>
              </a:ext>
            </a:extLst>
          </p:cNvPr>
          <p:cNvPicPr/>
          <p:nvPr/>
        </p:nvPicPr>
        <p:blipFill rotWithShape="1">
          <a:blip r:embed="rId3"/>
          <a:srcRect l="63257" t="33456" r="6984" b="31218"/>
          <a:stretch/>
        </p:blipFill>
        <p:spPr bwMode="auto">
          <a:xfrm>
            <a:off x="4049954" y="3000374"/>
            <a:ext cx="3616007" cy="24542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E4E26E2-2FB2-42C2-B094-DC8FEBCE50F6}"/>
              </a:ext>
            </a:extLst>
          </p:cNvPr>
          <p:cNvPicPr/>
          <p:nvPr/>
        </p:nvPicPr>
        <p:blipFill rotWithShape="1">
          <a:blip r:embed="rId4"/>
          <a:srcRect l="41746" t="56646" r="27925" b="6351"/>
          <a:stretch/>
        </p:blipFill>
        <p:spPr bwMode="auto">
          <a:xfrm>
            <a:off x="7848765" y="3000374"/>
            <a:ext cx="3616008" cy="24542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195BBA97-FFAE-4524-B6CF-9E44FF33B225}"/>
              </a:ext>
            </a:extLst>
          </p:cNvPr>
          <p:cNvSpPr/>
          <p:nvPr/>
        </p:nvSpPr>
        <p:spPr>
          <a:xfrm>
            <a:off x="1444534" y="2663992"/>
            <a:ext cx="15712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CONTEMPLAR</a:t>
            </a:r>
            <a:endParaRPr lang="pt-BR" sz="16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15E1C99-0F7B-4B70-B1C6-D065B41FCDFD}"/>
              </a:ext>
            </a:extLst>
          </p:cNvPr>
          <p:cNvSpPr/>
          <p:nvPr/>
        </p:nvSpPr>
        <p:spPr>
          <a:xfrm>
            <a:off x="5364535" y="2663992"/>
            <a:ext cx="12987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CAMINHAR</a:t>
            </a:r>
            <a:endParaRPr lang="pt-BR" sz="16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8C985B0-0442-4E5A-A2B3-47023B73227A}"/>
              </a:ext>
            </a:extLst>
          </p:cNvPr>
          <p:cNvSpPr/>
          <p:nvPr/>
        </p:nvSpPr>
        <p:spPr>
          <a:xfrm>
            <a:off x="8980542" y="2661820"/>
            <a:ext cx="13548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BANHAR-SE</a:t>
            </a:r>
            <a:endParaRPr lang="pt-BR" sz="16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6922921-800D-49A5-82CC-34D4D1C40537}"/>
              </a:ext>
            </a:extLst>
          </p:cNvPr>
          <p:cNvSpPr/>
          <p:nvPr/>
        </p:nvSpPr>
        <p:spPr>
          <a:xfrm>
            <a:off x="3370868" y="5389483"/>
            <a:ext cx="4953984" cy="417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pt-BR" sz="16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Fonte:</a:t>
            </a:r>
            <a:r>
              <a:rPr lang="pt-BR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Intervenciones </a:t>
            </a:r>
            <a:r>
              <a:rPr lang="pt-BR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arquitectonicas</a:t>
            </a:r>
            <a:r>
              <a:rPr lang="pt-BR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pt-BR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pt-BR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paisaje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2008.</a:t>
            </a:r>
            <a:endParaRPr lang="pt-BR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629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581192" y="1996131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DIRETRIZES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750" y="4505904"/>
            <a:ext cx="5314208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Escala urbana: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Reintegrar o elemento água à paisagem urbana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Vislumbrar a integração do rio a outros espaços livres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Possibilitar o fluxo gênico de outras espécies animais e vegetais</a:t>
            </a: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Espaço Reservado para Conteúdo 5">
            <a:extLst>
              <a:ext uri="{FF2B5EF4-FFF2-40B4-BE49-F238E27FC236}">
                <a16:creationId xmlns:a16="http://schemas.microsoft.com/office/drawing/2014/main" id="{55CB8824-DD67-4EC7-A7C8-43E178F03D50}"/>
              </a:ext>
            </a:extLst>
          </p:cNvPr>
          <p:cNvSpPr txBox="1">
            <a:spLocks/>
          </p:cNvSpPr>
          <p:nvPr/>
        </p:nvSpPr>
        <p:spPr>
          <a:xfrm>
            <a:off x="6010358" y="3429000"/>
            <a:ext cx="6181642" cy="5594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Escala local: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Atentar para os antecedentes do local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Priorizar o tráfego não motorizado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Garantir diversas possibilidades de acesso pelos moradores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Contribuir com a drenagem urbana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Proporcionar segurança aos usuários do parque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Aproveitar o potencial cênico do local (contemplar)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Incorporar novas possibilidades de trajeto (caminhar)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Proporcionar a continuidade das práticas de lazer, especialmente as práticas de banho das crianças (banhar-se)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Proporcionar conforto aos usuários do parque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48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E488E3D8-4996-43FF-89C8-5B47EC477599}"/>
              </a:ext>
            </a:extLst>
          </p:cNvPr>
          <p:cNvSpPr/>
          <p:nvPr/>
        </p:nvSpPr>
        <p:spPr>
          <a:xfrm>
            <a:off x="8029574" y="5777887"/>
            <a:ext cx="4048125" cy="7559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AC8D3DE-178C-4F04-BECC-9C5D811E4EA9}"/>
              </a:ext>
            </a:extLst>
          </p:cNvPr>
          <p:cNvSpPr/>
          <p:nvPr/>
        </p:nvSpPr>
        <p:spPr>
          <a:xfrm>
            <a:off x="4019550" y="4371975"/>
            <a:ext cx="4619625" cy="8823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54FB28C-EF5D-42E9-886F-5E3C37715A08}"/>
              </a:ext>
            </a:extLst>
          </p:cNvPr>
          <p:cNvSpPr/>
          <p:nvPr/>
        </p:nvSpPr>
        <p:spPr>
          <a:xfrm>
            <a:off x="228600" y="3071812"/>
            <a:ext cx="4419601" cy="71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F7C2A6D-10BF-40A3-A9F1-0D6CA9699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4800C03-BCBA-402A-AF22-D5139971921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019550" y="2007111"/>
            <a:ext cx="4295608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SEÇÕES DO TRABALHO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47FB0B2-4071-4327-BC6D-11F15C206A85}"/>
              </a:ext>
            </a:extLst>
          </p:cNvPr>
          <p:cNvSpPr txBox="1"/>
          <p:nvPr/>
        </p:nvSpPr>
        <p:spPr>
          <a:xfrm>
            <a:off x="295442" y="3244333"/>
            <a:ext cx="4619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 – REFERENCIAL CONCEITUAL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ED30A2B-383C-4660-A7BC-A28CD0F25828}"/>
              </a:ext>
            </a:extLst>
          </p:cNvPr>
          <p:cNvSpPr txBox="1"/>
          <p:nvPr/>
        </p:nvSpPr>
        <p:spPr>
          <a:xfrm>
            <a:off x="4019550" y="4490002"/>
            <a:ext cx="4619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 – ASPECTOS METODOLÓGICOS E ANÁLISE DA ÁREA DE INTERVENÇÃO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AD4D727-910E-4D27-AC38-EE380BFD2AC4}"/>
              </a:ext>
            </a:extLst>
          </p:cNvPr>
          <p:cNvSpPr txBox="1"/>
          <p:nvPr/>
        </p:nvSpPr>
        <p:spPr>
          <a:xfrm>
            <a:off x="8029575" y="5971178"/>
            <a:ext cx="4295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– PROPOSTAS PROJETUAIS</a:t>
            </a:r>
          </a:p>
        </p:txBody>
      </p:sp>
    </p:spTree>
    <p:extLst>
      <p:ext uri="{BB962C8B-B14F-4D97-AF65-F5344CB8AC3E}">
        <p14:creationId xmlns:p14="http://schemas.microsoft.com/office/powerpoint/2010/main" val="113152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8" grpId="0" animBg="1"/>
      <p:bldP spid="5" grpId="0"/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342901" y="3384892"/>
            <a:ext cx="3886199" cy="1013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IDEIAS PRELIMINARES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50" y="3864726"/>
            <a:ext cx="9067549" cy="253578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65DC31AC-842E-413C-931C-20B0F80DF0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898934"/>
              </p:ext>
            </p:extLst>
          </p:nvPr>
        </p:nvGraphicFramePr>
        <p:xfrm>
          <a:off x="4572000" y="1809750"/>
          <a:ext cx="7143749" cy="5012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46596">
                  <a:extLst>
                    <a:ext uri="{9D8B030D-6E8A-4147-A177-3AD203B41FA5}">
                      <a16:colId xmlns:a16="http://schemas.microsoft.com/office/drawing/2014/main" val="2027398360"/>
                    </a:ext>
                  </a:extLst>
                </a:gridCol>
                <a:gridCol w="4197153">
                  <a:extLst>
                    <a:ext uri="{9D8B030D-6E8A-4147-A177-3AD203B41FA5}">
                      <a16:colId xmlns:a16="http://schemas.microsoft.com/office/drawing/2014/main" val="3006738529"/>
                    </a:ext>
                  </a:extLst>
                </a:gridCol>
              </a:tblGrid>
              <a:tr h="303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Eixo de projeto</a:t>
                      </a:r>
                      <a:endParaRPr lang="pt-BR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Espaços e equipamentos</a:t>
                      </a:r>
                      <a:endParaRPr lang="pt-BR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ctr"/>
                </a:tc>
                <a:extLst>
                  <a:ext uri="{0D108BD9-81ED-4DB2-BD59-A6C34878D82A}">
                    <a16:rowId xmlns:a16="http://schemas.microsoft.com/office/drawing/2014/main" val="133004381"/>
                  </a:ext>
                </a:extLst>
              </a:tr>
              <a:tr h="5609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Caminhar:</a:t>
                      </a:r>
                      <a:endParaRPr lang="pt-BR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Pontes peatonais elevadas;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Trilha;</a:t>
                      </a:r>
                      <a:endParaRPr lang="pt-BR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ctr"/>
                </a:tc>
                <a:extLst>
                  <a:ext uri="{0D108BD9-81ED-4DB2-BD59-A6C34878D82A}">
                    <a16:rowId xmlns:a16="http://schemas.microsoft.com/office/drawing/2014/main" val="3260050051"/>
                  </a:ext>
                </a:extLst>
              </a:tr>
              <a:tr h="10757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Contemplar:</a:t>
                      </a:r>
                      <a:endParaRPr lang="pt-BR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Mirante;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Bancos;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Redário;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Sugestão de pintura das fachadas;</a:t>
                      </a:r>
                      <a:endParaRPr lang="pt-BR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ctr"/>
                </a:tc>
                <a:extLst>
                  <a:ext uri="{0D108BD9-81ED-4DB2-BD59-A6C34878D82A}">
                    <a16:rowId xmlns:a16="http://schemas.microsoft.com/office/drawing/2014/main" val="210173382"/>
                  </a:ext>
                </a:extLst>
              </a:tr>
              <a:tr h="2305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Banhar-se:</a:t>
                      </a:r>
                      <a:endParaRPr lang="pt-BR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Plataformas para banho;</a:t>
                      </a:r>
                      <a:endParaRPr lang="pt-BR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/>
                </a:tc>
                <a:extLst>
                  <a:ext uri="{0D108BD9-81ED-4DB2-BD59-A6C34878D82A}">
                    <a16:rowId xmlns:a16="http://schemas.microsoft.com/office/drawing/2014/main" val="2642498385"/>
                  </a:ext>
                </a:extLst>
              </a:tr>
              <a:tr h="20608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Infraestrutura:</a:t>
                      </a:r>
                      <a:endParaRPr lang="pt-BR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Readequação dos acessos a partir da ocupação da margem sul;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Readequação da Avenida Jandiá;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Readequação das margens;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Jardins de chuva e tratamento paisagístico-ambiental com espécies vegetais (infraestrutura verde);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Posteamento</a:t>
                      </a:r>
                      <a:r>
                        <a:rPr lang="pt-BR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(iluminação pública);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Lixeiras públicas;</a:t>
                      </a:r>
                      <a:endParaRPr lang="pt-BR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ctr"/>
                </a:tc>
                <a:extLst>
                  <a:ext uri="{0D108BD9-81ED-4DB2-BD59-A6C34878D82A}">
                    <a16:rowId xmlns:a16="http://schemas.microsoft.com/office/drawing/2014/main" val="1798556670"/>
                  </a:ext>
                </a:extLst>
              </a:tr>
              <a:tr h="3925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Práticas esportivas:</a:t>
                      </a:r>
                      <a:endParaRPr lang="pt-BR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Pracinha com quadra esportiva aberta e academia ao ar livre;</a:t>
                      </a:r>
                      <a:endParaRPr lang="pt-BR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ctr"/>
                </a:tc>
                <a:extLst>
                  <a:ext uri="{0D108BD9-81ED-4DB2-BD59-A6C34878D82A}">
                    <a16:rowId xmlns:a16="http://schemas.microsoft.com/office/drawing/2014/main" val="1547025877"/>
                  </a:ext>
                </a:extLst>
              </a:tr>
              <a:tr h="3890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Apoio:</a:t>
                      </a:r>
                      <a:endParaRPr lang="pt-BR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pt-BR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Bolsões de estacionamento.</a:t>
                      </a:r>
                      <a:endParaRPr lang="pt-BR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ctr"/>
                </a:tc>
                <a:extLst>
                  <a:ext uri="{0D108BD9-81ED-4DB2-BD59-A6C34878D82A}">
                    <a16:rowId xmlns:a16="http://schemas.microsoft.com/office/drawing/2014/main" val="1757133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2083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-1642227" y="1433572"/>
            <a:ext cx="8058149" cy="1013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IDEIAS PRELIMINARES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50" y="3874153"/>
            <a:ext cx="9067549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07AD4DF-A159-4571-B301-9140F31A026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" r="482" b="385"/>
          <a:stretch/>
        </p:blipFill>
        <p:spPr bwMode="auto">
          <a:xfrm>
            <a:off x="2707407" y="2598118"/>
            <a:ext cx="6733769" cy="39866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m 6" descr="rppn airuma">
            <a:extLst>
              <a:ext uri="{FF2B5EF4-FFF2-40B4-BE49-F238E27FC236}">
                <a16:creationId xmlns:a16="http://schemas.microsoft.com/office/drawing/2014/main" id="{A1346B14-F65C-4E29-B7EF-A4586DCD68B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3"/>
          <a:stretch/>
        </p:blipFill>
        <p:spPr bwMode="auto">
          <a:xfrm>
            <a:off x="609472" y="2598118"/>
            <a:ext cx="1702435" cy="9444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258B9D8-044C-4248-AC44-702584D2C3E1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6"/>
          <a:stretch/>
        </p:blipFill>
        <p:spPr bwMode="auto">
          <a:xfrm>
            <a:off x="581192" y="3999416"/>
            <a:ext cx="1730715" cy="25357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m 8" descr="https://www.jalapaoecolodge.com.br/images/redario/Redario.jpg">
            <a:extLst>
              <a:ext uri="{FF2B5EF4-FFF2-40B4-BE49-F238E27FC236}">
                <a16:creationId xmlns:a16="http://schemas.microsoft.com/office/drawing/2014/main" id="{E21020D0-BCF5-48F8-AAEE-B127417829AA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9" b="8020"/>
          <a:stretch/>
        </p:blipFill>
        <p:spPr bwMode="auto">
          <a:xfrm>
            <a:off x="9839325" y="2598118"/>
            <a:ext cx="1838157" cy="1013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m 9" descr="cottage docks">
            <a:extLst>
              <a:ext uri="{FF2B5EF4-FFF2-40B4-BE49-F238E27FC236}">
                <a16:creationId xmlns:a16="http://schemas.microsoft.com/office/drawing/2014/main" id="{C96D4481-8675-42F5-8032-67099050DF96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0"/>
          <a:stretch/>
        </p:blipFill>
        <p:spPr bwMode="auto">
          <a:xfrm>
            <a:off x="9839325" y="3999416"/>
            <a:ext cx="1838157" cy="11117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m 10" descr="C:\Users\caiol\AppData\Local\Microsoft\Windows\INetCache\Content.Word\PG490_20.jpg">
            <a:extLst>
              <a:ext uri="{FF2B5EF4-FFF2-40B4-BE49-F238E27FC236}">
                <a16:creationId xmlns:a16="http://schemas.microsoft.com/office/drawing/2014/main" id="{BF58D438-CD92-4F8B-868D-673422DBFBE0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t="2233" r="2092" b="3104"/>
          <a:stretch/>
        </p:blipFill>
        <p:spPr bwMode="auto">
          <a:xfrm>
            <a:off x="9836676" y="5496250"/>
            <a:ext cx="1838157" cy="10653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349208AE-77A8-4535-A8C8-013FBAB460A7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2311907" y="3070324"/>
            <a:ext cx="2311860" cy="696940"/>
          </a:xfrm>
          <a:prstGeom prst="straightConnector1">
            <a:avLst/>
          </a:prstGeom>
          <a:ln w="28575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D4368F1B-1568-4829-B061-C472D28F2D9B}"/>
              </a:ext>
            </a:extLst>
          </p:cNvPr>
          <p:cNvCxnSpPr>
            <a:cxnSpLocks/>
          </p:cNvCxnSpPr>
          <p:nvPr/>
        </p:nvCxnSpPr>
        <p:spPr>
          <a:xfrm flipV="1">
            <a:off x="2311907" y="3923633"/>
            <a:ext cx="2061969" cy="600426"/>
          </a:xfrm>
          <a:prstGeom prst="straightConnector1">
            <a:avLst/>
          </a:prstGeom>
          <a:ln w="28575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>
            <a:extLst>
              <a:ext uri="{FF2B5EF4-FFF2-40B4-BE49-F238E27FC236}">
                <a16:creationId xmlns:a16="http://schemas.microsoft.com/office/drawing/2014/main" id="{AAC27DA2-189F-4AE7-AAEC-D23173237AF7}"/>
              </a:ext>
            </a:extLst>
          </p:cNvPr>
          <p:cNvCxnSpPr>
            <a:cxnSpLocks/>
          </p:cNvCxnSpPr>
          <p:nvPr/>
        </p:nvCxnSpPr>
        <p:spPr>
          <a:xfrm flipH="1">
            <a:off x="4769376" y="3378334"/>
            <a:ext cx="5110717" cy="554967"/>
          </a:xfrm>
          <a:prstGeom prst="straightConnector1">
            <a:avLst/>
          </a:prstGeom>
          <a:ln w="28575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997EDB29-C35C-44CE-87F5-70847C16E2C8}"/>
              </a:ext>
            </a:extLst>
          </p:cNvPr>
          <p:cNvCxnSpPr>
            <a:cxnSpLocks/>
          </p:cNvCxnSpPr>
          <p:nvPr/>
        </p:nvCxnSpPr>
        <p:spPr>
          <a:xfrm flipH="1">
            <a:off x="6753225" y="4095750"/>
            <a:ext cx="3019426" cy="128096"/>
          </a:xfrm>
          <a:prstGeom prst="straightConnector1">
            <a:avLst/>
          </a:prstGeom>
          <a:ln w="28575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A67CCC5D-D61B-4B67-BD23-7085C7FDAC11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7400925" y="4524059"/>
            <a:ext cx="2435751" cy="1504886"/>
          </a:xfrm>
          <a:prstGeom prst="straightConnector1">
            <a:avLst/>
          </a:prstGeom>
          <a:ln w="28575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tângulo 38">
            <a:extLst>
              <a:ext uri="{FF2B5EF4-FFF2-40B4-BE49-F238E27FC236}">
                <a16:creationId xmlns:a16="http://schemas.microsoft.com/office/drawing/2014/main" id="{21E95F4C-5136-4A6A-AE93-593F4E0E3653}"/>
              </a:ext>
            </a:extLst>
          </p:cNvPr>
          <p:cNvSpPr/>
          <p:nvPr/>
        </p:nvSpPr>
        <p:spPr>
          <a:xfrm>
            <a:off x="185691" y="6516826"/>
            <a:ext cx="25217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Site Arte e </a:t>
            </a:r>
            <a:r>
              <a:rPr lang="pt-BR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Eucalípto</a:t>
            </a:r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pt-BR" sz="1600" dirty="0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D461D301-ED77-4403-9161-321118A4CFB0}"/>
              </a:ext>
            </a:extLst>
          </p:cNvPr>
          <p:cNvSpPr/>
          <p:nvPr/>
        </p:nvSpPr>
        <p:spPr>
          <a:xfrm>
            <a:off x="9533454" y="3552770"/>
            <a:ext cx="2629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Site Jalapão </a:t>
            </a:r>
            <a:r>
              <a:rPr lang="pt-BR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Ecolodge</a:t>
            </a:r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pt-BR" sz="1600" dirty="0"/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719CCA72-ABE1-466E-AA52-8BB1A67A7A9A}"/>
              </a:ext>
            </a:extLst>
          </p:cNvPr>
          <p:cNvSpPr/>
          <p:nvPr/>
        </p:nvSpPr>
        <p:spPr>
          <a:xfrm>
            <a:off x="-74683" y="3526412"/>
            <a:ext cx="28294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Site SOS Mata Atlântica.</a:t>
            </a:r>
            <a:endParaRPr lang="pt-BR" sz="1600" dirty="0"/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3FA02C06-BB97-4061-9803-5DFCB81B23C5}"/>
              </a:ext>
            </a:extLst>
          </p:cNvPr>
          <p:cNvSpPr/>
          <p:nvPr/>
        </p:nvSpPr>
        <p:spPr>
          <a:xfrm>
            <a:off x="9576871" y="6567202"/>
            <a:ext cx="27190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Pedro </a:t>
            </a:r>
            <a:r>
              <a:rPr lang="pt-BR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Pegenauti</a:t>
            </a:r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, 2015. </a:t>
            </a:r>
            <a:endParaRPr lang="pt-BR" sz="1600" dirty="0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A8E2B470-8F4A-4ECE-BAF4-F30FA3BA1FBB}"/>
              </a:ext>
            </a:extLst>
          </p:cNvPr>
          <p:cNvSpPr/>
          <p:nvPr/>
        </p:nvSpPr>
        <p:spPr>
          <a:xfrm>
            <a:off x="9361364" y="5093116"/>
            <a:ext cx="29345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Site On the Water Designs</a:t>
            </a:r>
            <a:endParaRPr lang="pt-BR" sz="1600" dirty="0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922DABB8-25C9-4CD0-A8A1-84013F0AB96F}"/>
              </a:ext>
            </a:extLst>
          </p:cNvPr>
          <p:cNvSpPr/>
          <p:nvPr/>
        </p:nvSpPr>
        <p:spPr>
          <a:xfrm>
            <a:off x="2709594" y="6531763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Elaboração: Caio Picanço, 2017.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06222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5" grpId="0"/>
      <p:bldP spid="46" grpId="0"/>
      <p:bldP spid="5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-1104899" y="1406617"/>
            <a:ext cx="8058149" cy="1013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IDEIAS PRELIMINARES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50" y="3874153"/>
            <a:ext cx="9067549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07AD4DF-A159-4571-B301-9140F31A026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" r="482" b="385"/>
          <a:stretch/>
        </p:blipFill>
        <p:spPr bwMode="auto">
          <a:xfrm>
            <a:off x="4722776" y="2463876"/>
            <a:ext cx="6918325" cy="39954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2DC54EE-AFFC-472F-AC70-8AADCAC90AE3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" t="6862" r="2927" b="1112"/>
          <a:stretch/>
        </p:blipFill>
        <p:spPr bwMode="auto">
          <a:xfrm>
            <a:off x="1151542" y="2496538"/>
            <a:ext cx="2867065" cy="18649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0CFB6ED-E51E-4135-B3F0-A51ABAB1F89E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 trans="8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86" t="3786" r="680" b="4498"/>
          <a:stretch/>
        </p:blipFill>
        <p:spPr bwMode="auto">
          <a:xfrm rot="5400000">
            <a:off x="1641193" y="4221324"/>
            <a:ext cx="1887760" cy="28670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EF8408B-B0D8-4705-A2C4-A138538AD0F9}"/>
              </a:ext>
            </a:extLst>
          </p:cNvPr>
          <p:cNvSpPr/>
          <p:nvPr/>
        </p:nvSpPr>
        <p:spPr>
          <a:xfrm rot="152191">
            <a:off x="8100427" y="3896443"/>
            <a:ext cx="1018671" cy="515235"/>
          </a:xfrm>
          <a:prstGeom prst="rect">
            <a:avLst/>
          </a:prstGeom>
          <a:noFill/>
          <a:ln w="1905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4AD1C6A-D3F9-4505-9BEA-EED6295B782D}"/>
              </a:ext>
            </a:extLst>
          </p:cNvPr>
          <p:cNvSpPr/>
          <p:nvPr/>
        </p:nvSpPr>
        <p:spPr>
          <a:xfrm>
            <a:off x="6674503" y="3894012"/>
            <a:ext cx="552450" cy="421657"/>
          </a:xfrm>
          <a:prstGeom prst="rect">
            <a:avLst/>
          </a:prstGeom>
          <a:noFill/>
          <a:ln w="1905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: Angulado 11">
            <a:extLst>
              <a:ext uri="{FF2B5EF4-FFF2-40B4-BE49-F238E27FC236}">
                <a16:creationId xmlns:a16="http://schemas.microsoft.com/office/drawing/2014/main" id="{F5F4022D-DDB9-4551-8E85-0F113092102C}"/>
              </a:ext>
            </a:extLst>
          </p:cNvPr>
          <p:cNvCxnSpPr>
            <a:cxnSpLocks/>
          </p:cNvCxnSpPr>
          <p:nvPr/>
        </p:nvCxnSpPr>
        <p:spPr>
          <a:xfrm rot="5400000">
            <a:off x="5268512" y="3218023"/>
            <a:ext cx="2091345" cy="4591155"/>
          </a:xfrm>
          <a:prstGeom prst="bentConnector2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932E8029-13BF-485A-B4D2-3557ED18D3AA}"/>
              </a:ext>
            </a:extLst>
          </p:cNvPr>
          <p:cNvCxnSpPr>
            <a:stCxn id="19" idx="1"/>
            <a:endCxn id="16" idx="3"/>
          </p:cNvCxnSpPr>
          <p:nvPr/>
        </p:nvCxnSpPr>
        <p:spPr>
          <a:xfrm flipH="1" flipV="1">
            <a:off x="4018607" y="3429000"/>
            <a:ext cx="2655896" cy="675841"/>
          </a:xfrm>
          <a:prstGeom prst="straightConnector1">
            <a:avLst/>
          </a:prstGeom>
          <a:ln w="28575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tângulo 36">
            <a:extLst>
              <a:ext uri="{FF2B5EF4-FFF2-40B4-BE49-F238E27FC236}">
                <a16:creationId xmlns:a16="http://schemas.microsoft.com/office/drawing/2014/main" id="{63CA21F9-9C32-447C-A649-8A17B8356A68}"/>
              </a:ext>
            </a:extLst>
          </p:cNvPr>
          <p:cNvSpPr/>
          <p:nvPr/>
        </p:nvSpPr>
        <p:spPr>
          <a:xfrm>
            <a:off x="1057399" y="4338461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Elaboração: Caio Picanço, 2017.</a:t>
            </a:r>
            <a:endParaRPr lang="pt-BR" sz="1600" dirty="0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D698B48A-6974-4315-8172-03F3910BA1C4}"/>
              </a:ext>
            </a:extLst>
          </p:cNvPr>
          <p:cNvSpPr/>
          <p:nvPr/>
        </p:nvSpPr>
        <p:spPr>
          <a:xfrm>
            <a:off x="1057399" y="6559274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Elaboração: Caio Picanço, 2017.</a:t>
            </a:r>
            <a:endParaRPr lang="pt-BR" sz="1600" dirty="0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44481774-FCBD-4808-A8D2-09E48FCE57C3}"/>
              </a:ext>
            </a:extLst>
          </p:cNvPr>
          <p:cNvSpPr/>
          <p:nvPr/>
        </p:nvSpPr>
        <p:spPr>
          <a:xfrm>
            <a:off x="8845480" y="6409937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Elaboração: Caio Picanço, 2017.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72901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37" grpId="0"/>
      <p:bldP spid="39" grpId="0"/>
      <p:bldP spid="4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400217" y="1851559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IDEIAS PRELIMINARES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025" y="3845890"/>
            <a:ext cx="9067549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36CC5A6-C30B-4B45-9141-D6D1B09E1765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2" t="1515" r="8144" b="2198"/>
          <a:stretch/>
        </p:blipFill>
        <p:spPr bwMode="auto">
          <a:xfrm rot="5400000">
            <a:off x="4217504" y="1501262"/>
            <a:ext cx="2933920" cy="55148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E720488-16B9-40AA-B9B4-99DE791262A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 t="6403" r="11298" b="5940"/>
          <a:stretch/>
        </p:blipFill>
        <p:spPr bwMode="auto">
          <a:xfrm rot="5400000">
            <a:off x="9068699" y="1526970"/>
            <a:ext cx="2211604" cy="3480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FE8BBE4-4C9B-4346-9EA1-BBDACB14F41E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4" r="3574"/>
          <a:stretch/>
        </p:blipFill>
        <p:spPr bwMode="auto">
          <a:xfrm rot="5400000">
            <a:off x="353989" y="2436628"/>
            <a:ext cx="2211602" cy="25921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B2B0A4C-6997-4A5D-A56C-679722271CCF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0" t="7473" r="13809" b="9528"/>
          <a:stretch/>
        </p:blipFill>
        <p:spPr bwMode="auto">
          <a:xfrm rot="16200000">
            <a:off x="9400168" y="3881268"/>
            <a:ext cx="1661173" cy="33677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E8F75CE-AF2B-4E51-B4B3-D3046CF3A0CD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75"/>
          <a:stretch/>
        </p:blipFill>
        <p:spPr bwMode="auto">
          <a:xfrm rot="10800000">
            <a:off x="147413" y="5113782"/>
            <a:ext cx="2592135" cy="13840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4A820BAF-0DB2-4608-A734-AFF83B837DA8}"/>
              </a:ext>
            </a:extLst>
          </p:cNvPr>
          <p:cNvCxnSpPr>
            <a:cxnSpLocks/>
          </p:cNvCxnSpPr>
          <p:nvPr/>
        </p:nvCxnSpPr>
        <p:spPr>
          <a:xfrm flipH="1">
            <a:off x="4686300" y="3267084"/>
            <a:ext cx="3880637" cy="314316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595C144A-74ED-4973-9AC4-8A722054CB4A}"/>
              </a:ext>
            </a:extLst>
          </p:cNvPr>
          <p:cNvCxnSpPr>
            <a:cxnSpLocks/>
          </p:cNvCxnSpPr>
          <p:nvPr/>
        </p:nvCxnSpPr>
        <p:spPr>
          <a:xfrm flipH="1" flipV="1">
            <a:off x="4686300" y="5314950"/>
            <a:ext cx="4133851" cy="490833"/>
          </a:xfrm>
          <a:prstGeom prst="straightConnector1">
            <a:avLst/>
          </a:prstGeom>
          <a:ln w="28575">
            <a:solidFill>
              <a:srgbClr val="FF33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BC0DBE3E-4391-42B7-B306-2FF02DA5BE12}"/>
              </a:ext>
            </a:extLst>
          </p:cNvPr>
          <p:cNvCxnSpPr>
            <a:cxnSpLocks/>
          </p:cNvCxnSpPr>
          <p:nvPr/>
        </p:nvCxnSpPr>
        <p:spPr>
          <a:xfrm flipV="1">
            <a:off x="2739549" y="4734542"/>
            <a:ext cx="4337526" cy="180358"/>
          </a:xfrm>
          <a:prstGeom prst="straightConnector1">
            <a:avLst/>
          </a:prstGeom>
          <a:ln w="28575">
            <a:solidFill>
              <a:srgbClr val="FF33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22">
            <a:extLst>
              <a:ext uri="{FF2B5EF4-FFF2-40B4-BE49-F238E27FC236}">
                <a16:creationId xmlns:a16="http://schemas.microsoft.com/office/drawing/2014/main" id="{D2D8BE58-8D59-4EDB-9252-78071E9657AE}"/>
              </a:ext>
            </a:extLst>
          </p:cNvPr>
          <p:cNvSpPr/>
          <p:nvPr/>
        </p:nvSpPr>
        <p:spPr>
          <a:xfrm>
            <a:off x="50192" y="4764572"/>
            <a:ext cx="28745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Foto: Danielle Guimarães, 2014.</a:t>
            </a:r>
            <a:endParaRPr lang="pt-BR" sz="1600" dirty="0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1DCEE151-4017-487C-A40D-55630E77BF9F}"/>
              </a:ext>
            </a:extLst>
          </p:cNvPr>
          <p:cNvSpPr/>
          <p:nvPr/>
        </p:nvSpPr>
        <p:spPr>
          <a:xfrm>
            <a:off x="2957511" y="5924451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Elaboração: Caio Picanço, 2017.</a:t>
            </a:r>
            <a:endParaRPr lang="pt-BR" sz="1600" dirty="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646D8BC2-2CFC-432D-B6BC-21E08C20E55C}"/>
              </a:ext>
            </a:extLst>
          </p:cNvPr>
          <p:cNvSpPr/>
          <p:nvPr/>
        </p:nvSpPr>
        <p:spPr>
          <a:xfrm>
            <a:off x="147413" y="6441256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Elaboração: Caio Picanço, 2017.</a:t>
            </a:r>
            <a:endParaRPr lang="pt-BR" sz="1600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C393BC91-4428-4587-9EA9-3FB892B60B1B}"/>
              </a:ext>
            </a:extLst>
          </p:cNvPr>
          <p:cNvSpPr/>
          <p:nvPr/>
        </p:nvSpPr>
        <p:spPr>
          <a:xfrm>
            <a:off x="8434387" y="4304592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Elaboração: Caio Picanço, 2017.</a:t>
            </a:r>
            <a:endParaRPr lang="pt-BR" sz="1600" dirty="0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F8551BCB-3F8F-4B9D-8A4C-8339B372A19E}"/>
              </a:ext>
            </a:extLst>
          </p:cNvPr>
          <p:cNvSpPr/>
          <p:nvPr/>
        </p:nvSpPr>
        <p:spPr>
          <a:xfrm>
            <a:off x="8546893" y="6285773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Elaboração: Caio Picanço, 2017.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06264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-1510252" y="1464155"/>
            <a:ext cx="8058149" cy="1013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IDEIAS PRELIMINARES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50" y="3945149"/>
            <a:ext cx="9067549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m 6" descr="C:\Users\DOUGLAS\Documents\Minhas digitalizações\Livro\2017-12-02\008.jpg">
            <a:extLst>
              <a:ext uri="{FF2B5EF4-FFF2-40B4-BE49-F238E27FC236}">
                <a16:creationId xmlns:a16="http://schemas.microsoft.com/office/drawing/2014/main" id="{2C42ACD5-3E76-4B30-9DD8-EEBD70091EE1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 trans="79000"/>
                    </a14:imgEffect>
                    <a14:imgEffect>
                      <a14:colorTemperature colorTemp="8800"/>
                    </a14:imgEffect>
                    <a14:imgEffect>
                      <a14:saturation sat="29000"/>
                    </a14:imgEffect>
                    <a14:imgEffect>
                      <a14:brightnessContrast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56" t="622" r="19167" b="2417"/>
          <a:stretch/>
        </p:blipFill>
        <p:spPr bwMode="auto">
          <a:xfrm rot="5400000">
            <a:off x="4419600" y="-1616556"/>
            <a:ext cx="3352800" cy="12192000"/>
          </a:xfrm>
          <a:prstGeom prst="rect">
            <a:avLst/>
          </a:prstGeom>
          <a:noFill/>
          <a:ln w="25400"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34439830-BB04-4DC1-B73D-717BCC8E3F3D}"/>
              </a:ext>
            </a:extLst>
          </p:cNvPr>
          <p:cNvSpPr/>
          <p:nvPr/>
        </p:nvSpPr>
        <p:spPr>
          <a:xfrm>
            <a:off x="0" y="6184412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Elaboração: Caio Picanço, 2017.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64802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-972923" y="1464155"/>
            <a:ext cx="8058149" cy="1013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PARQUE LINEAR RIO JANDIÁ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50" y="3945149"/>
            <a:ext cx="9067549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E436BFC-ABA0-4A1A-8A15-338353AC3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583" y="2608447"/>
            <a:ext cx="6664960" cy="3749040"/>
          </a:xfrm>
          <a:prstGeom prst="rect">
            <a:avLst/>
          </a:prstGeom>
        </p:spPr>
      </p:pic>
      <p:pic>
        <p:nvPicPr>
          <p:cNvPr id="7" name="Imagem 6" descr="Uma imagem contendo céu, árvore, natureza&#10;&#10;Descrição gerada com muito alta confiança">
            <a:extLst>
              <a:ext uri="{FF2B5EF4-FFF2-40B4-BE49-F238E27FC236}">
                <a16:creationId xmlns:a16="http://schemas.microsoft.com/office/drawing/2014/main" id="{815CBE9C-DD25-4F14-AB62-D73AA3B9D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583" y="2596416"/>
            <a:ext cx="6664960" cy="374904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B7F3536F-AF69-494B-9940-9796938D003B}"/>
              </a:ext>
            </a:extLst>
          </p:cNvPr>
          <p:cNvSpPr/>
          <p:nvPr/>
        </p:nvSpPr>
        <p:spPr>
          <a:xfrm>
            <a:off x="2438868" y="6357487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Acervo pessoal do autor, 2018.</a:t>
            </a:r>
            <a:endParaRPr lang="pt-BR" sz="1600" dirty="0"/>
          </a:p>
        </p:txBody>
      </p:sp>
      <p:pic>
        <p:nvPicPr>
          <p:cNvPr id="10" name="Imagem 9" descr="Uma imagem contendo natureza&#10;&#10;Descrição gerada com alta confiança">
            <a:extLst>
              <a:ext uri="{FF2B5EF4-FFF2-40B4-BE49-F238E27FC236}">
                <a16:creationId xmlns:a16="http://schemas.microsoft.com/office/drawing/2014/main" id="{7963FC7C-06B8-4D8A-A7B1-68452BE8A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583" y="2587995"/>
            <a:ext cx="6664960" cy="373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1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-1206631" y="1548995"/>
            <a:ext cx="5793754" cy="1013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VIA SINUOSA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50" y="3945149"/>
            <a:ext cx="9067549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Uma imagem contendo edifício, mesa, interior&#10;&#10;Descrição gerada com muito alta confiança">
            <a:extLst>
              <a:ext uri="{FF2B5EF4-FFF2-40B4-BE49-F238E27FC236}">
                <a16:creationId xmlns:a16="http://schemas.microsoft.com/office/drawing/2014/main" id="{50CE2834-AA82-4CCE-A5E7-6EC3D6DAC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319" b="41636"/>
          <a:stretch/>
        </p:blipFill>
        <p:spPr>
          <a:xfrm>
            <a:off x="2387066" y="2731433"/>
            <a:ext cx="7036067" cy="3571254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63BF8DF-6BE3-4958-9211-B01C0A41D7D2}"/>
              </a:ext>
            </a:extLst>
          </p:cNvPr>
          <p:cNvSpPr/>
          <p:nvPr/>
        </p:nvSpPr>
        <p:spPr>
          <a:xfrm>
            <a:off x="2387066" y="6311656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Acervo pessoal do autor, 2018.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07693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-697584" y="1530142"/>
            <a:ext cx="5793754" cy="1013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PONTES PEATONAIS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50" y="3945149"/>
            <a:ext cx="9067549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Uma imagem contendo cerca, árvore, ao ar livre, edifício&#10;&#10;Descrição gerada com muito alta confiança">
            <a:extLst>
              <a:ext uri="{FF2B5EF4-FFF2-40B4-BE49-F238E27FC236}">
                <a16:creationId xmlns:a16="http://schemas.microsoft.com/office/drawing/2014/main" id="{863E92DE-5423-4EF9-A1A4-A70AFF6D1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2" y="2912851"/>
            <a:ext cx="5348140" cy="3008329"/>
          </a:xfrm>
          <a:prstGeom prst="rect">
            <a:avLst/>
          </a:prstGeom>
        </p:spPr>
      </p:pic>
      <p:pic>
        <p:nvPicPr>
          <p:cNvPr id="7" name="Imagem 6" descr="Uma imagem contendo ao ar livre, árvore, céu, água&#10;&#10;Descrição gerada com muito alta confiança">
            <a:extLst>
              <a:ext uri="{FF2B5EF4-FFF2-40B4-BE49-F238E27FC236}">
                <a16:creationId xmlns:a16="http://schemas.microsoft.com/office/drawing/2014/main" id="{E4BBAEEC-155C-4C22-BB65-C9E155130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6589" y="2912851"/>
            <a:ext cx="5372787" cy="3022193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E93AA89C-FAED-4950-8F6A-47071D277F19}"/>
              </a:ext>
            </a:extLst>
          </p:cNvPr>
          <p:cNvSpPr/>
          <p:nvPr/>
        </p:nvSpPr>
        <p:spPr>
          <a:xfrm>
            <a:off x="581192" y="5986567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Acervo pessoal do autor, 2018.</a:t>
            </a:r>
            <a:endParaRPr lang="pt-BR" sz="16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7E7D13A-7C47-4D41-A1D7-68B3CE27BAB0}"/>
              </a:ext>
            </a:extLst>
          </p:cNvPr>
          <p:cNvSpPr/>
          <p:nvPr/>
        </p:nvSpPr>
        <p:spPr>
          <a:xfrm>
            <a:off x="6096000" y="5954179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Acervo pessoal do autor, 2018.</a:t>
            </a:r>
            <a:endParaRPr lang="pt-BR" sz="1600" dirty="0"/>
          </a:p>
        </p:txBody>
      </p:sp>
      <p:pic>
        <p:nvPicPr>
          <p:cNvPr id="11" name="Imagem 10" descr="Uma imagem contendo cerca, ao ar livre, edifício, árvore&#10;&#10;Descrição gerada com muito alta confiança">
            <a:extLst>
              <a:ext uri="{FF2B5EF4-FFF2-40B4-BE49-F238E27FC236}">
                <a16:creationId xmlns:a16="http://schemas.microsoft.com/office/drawing/2014/main" id="{A7656FF0-DBB2-4CAE-9097-AD63056C6C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653" y="2912851"/>
            <a:ext cx="5359679" cy="298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5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-421530" y="1539569"/>
            <a:ext cx="5793754" cy="1013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PRACINHA RIO JANDIÁ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50" y="3945149"/>
            <a:ext cx="9067549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Uma imagem contendo chão&#10;&#10;Descrição gerada com alta confiança">
            <a:extLst>
              <a:ext uri="{FF2B5EF4-FFF2-40B4-BE49-F238E27FC236}">
                <a16:creationId xmlns:a16="http://schemas.microsoft.com/office/drawing/2014/main" id="{4FAE65FF-DFA7-4D5E-9E5A-ED0D7D5A4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389" y="2912850"/>
            <a:ext cx="5883219" cy="3309311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1CD070A0-2986-4818-994F-0AC1D6B63087}"/>
              </a:ext>
            </a:extLst>
          </p:cNvPr>
          <p:cNvSpPr/>
          <p:nvPr/>
        </p:nvSpPr>
        <p:spPr>
          <a:xfrm>
            <a:off x="3041588" y="6243089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Acervo pessoal do autor, 2018.</a:t>
            </a:r>
            <a:endParaRPr lang="pt-BR" sz="1600" dirty="0"/>
          </a:p>
        </p:txBody>
      </p:sp>
      <p:pic>
        <p:nvPicPr>
          <p:cNvPr id="8" name="Imagem 7" descr="Uma imagem contendo árvore, ao ar livre, céu&#10;&#10;Descrição gerada com muito alta confiança">
            <a:extLst>
              <a:ext uri="{FF2B5EF4-FFF2-40B4-BE49-F238E27FC236}">
                <a16:creationId xmlns:a16="http://schemas.microsoft.com/office/drawing/2014/main" id="{B04157C3-625B-4D89-990B-3AE793580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388" y="2912850"/>
            <a:ext cx="5883219" cy="3309311"/>
          </a:xfrm>
          <a:prstGeom prst="rect">
            <a:avLst/>
          </a:prstGeom>
        </p:spPr>
      </p:pic>
      <p:pic>
        <p:nvPicPr>
          <p:cNvPr id="10" name="Imagem 9" descr="Uma imagem contendo árvore, ao ar livre, céu, chão&#10;&#10;Descrição gerada com muito alta confiança">
            <a:extLst>
              <a:ext uri="{FF2B5EF4-FFF2-40B4-BE49-F238E27FC236}">
                <a16:creationId xmlns:a16="http://schemas.microsoft.com/office/drawing/2014/main" id="{337F6F18-41EB-468A-9B51-4225AAC398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4388" y="2912848"/>
            <a:ext cx="5883222" cy="3309313"/>
          </a:xfrm>
          <a:prstGeom prst="rect">
            <a:avLst/>
          </a:prstGeom>
        </p:spPr>
      </p:pic>
      <p:pic>
        <p:nvPicPr>
          <p:cNvPr id="12" name="Imagem 11" descr="Uma imagem contendo árvore, céu, ao ar livre, grama&#10;&#10;Descrição gerada com muito alta confiança">
            <a:extLst>
              <a:ext uri="{FF2B5EF4-FFF2-40B4-BE49-F238E27FC236}">
                <a16:creationId xmlns:a16="http://schemas.microsoft.com/office/drawing/2014/main" id="{99E325D4-28B1-4A3A-86D3-79B24A0A2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4387" y="2891920"/>
            <a:ext cx="5883223" cy="3309313"/>
          </a:xfrm>
          <a:prstGeom prst="rect">
            <a:avLst/>
          </a:prstGeom>
        </p:spPr>
      </p:pic>
      <p:pic>
        <p:nvPicPr>
          <p:cNvPr id="14" name="Imagem 13" descr="Uma imagem contendo árvore, ao ar livre&#10;&#10;Descrição gerada com muito alta confiança">
            <a:extLst>
              <a:ext uri="{FF2B5EF4-FFF2-40B4-BE49-F238E27FC236}">
                <a16:creationId xmlns:a16="http://schemas.microsoft.com/office/drawing/2014/main" id="{49DA0AA5-9B00-41B1-808C-0ADF97D960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4386" y="2902387"/>
            <a:ext cx="5883218" cy="330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2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-270701" y="1539570"/>
            <a:ext cx="7736730" cy="1013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DECKS DE CONTEPLAÇÃO E PASSEIO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50" y="3945149"/>
            <a:ext cx="9067549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Uma imagem contendo árvore, água, ao ar livre, céu&#10;&#10;Descrição gerada com muito alta confiança">
            <a:extLst>
              <a:ext uri="{FF2B5EF4-FFF2-40B4-BE49-F238E27FC236}">
                <a16:creationId xmlns:a16="http://schemas.microsoft.com/office/drawing/2014/main" id="{AB634FD5-64ED-4309-AF3C-59EBD5C95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233" y="2785558"/>
            <a:ext cx="5515085" cy="310223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1266BDB3-3DEF-46CF-9598-B0CC8FDF94E7}"/>
              </a:ext>
            </a:extLst>
          </p:cNvPr>
          <p:cNvSpPr/>
          <p:nvPr/>
        </p:nvSpPr>
        <p:spPr>
          <a:xfrm>
            <a:off x="3312442" y="5950703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Acervo pessoal do autor, 2018.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50768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                                                    Referencial conceitual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1" y="1900193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ECOLOGIA DA </a:t>
            </a:r>
            <a:r>
              <a:rPr lang="pt-BR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PAISAGEm</a:t>
            </a:r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AO PARQUE LINEAR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C5EAE53-1149-40F7-92D0-09C9AAAED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205357"/>
            <a:ext cx="11029615" cy="4861828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paisagem como aspecto visual</a:t>
            </a:r>
          </a:p>
          <a:p>
            <a:pPr algn="just">
              <a:lnSpc>
                <a:spcPct val="20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“[...] a paisagem revela tempos, usos, ocupações, querências, e mais do que tudo os objetos e ações, auxiliando na percepção do modo nem sempre justo, nem sempre mais adequado, nem sempre sustentável com que fazemos as nossas inserções.” (SANTOS, 2002, p.13)</a:t>
            </a:r>
          </a:p>
        </p:txBody>
      </p:sp>
    </p:spTree>
    <p:extLst>
      <p:ext uri="{BB962C8B-B14F-4D97-AF65-F5344CB8AC3E}">
        <p14:creationId xmlns:p14="http://schemas.microsoft.com/office/powerpoint/2010/main" val="45411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-697584" y="1530142"/>
            <a:ext cx="5793754" cy="1013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JARDINS DE CHUVA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50" y="3945149"/>
            <a:ext cx="9067549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Uma imagem contendo céu, chão, ao ar livre, árvore&#10;&#10;Descrição gerada com muito alta confiança">
            <a:extLst>
              <a:ext uri="{FF2B5EF4-FFF2-40B4-BE49-F238E27FC236}">
                <a16:creationId xmlns:a16="http://schemas.microsoft.com/office/drawing/2014/main" id="{E80ADF73-08E4-4E71-82B1-8219584E1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595" y="2912851"/>
            <a:ext cx="5184949" cy="2916534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E9674F68-D543-4B4D-A410-F52203642CC7}"/>
              </a:ext>
            </a:extLst>
          </p:cNvPr>
          <p:cNvSpPr/>
          <p:nvPr/>
        </p:nvSpPr>
        <p:spPr>
          <a:xfrm>
            <a:off x="3503525" y="5788075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Acervo pessoal do autor, 2018.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81886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-317634" y="1502985"/>
            <a:ext cx="4672658" cy="1013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DECKS DE BANHO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50" y="3945149"/>
            <a:ext cx="9067549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9674F68-D543-4B4D-A410-F52203642CC7}"/>
              </a:ext>
            </a:extLst>
          </p:cNvPr>
          <p:cNvSpPr/>
          <p:nvPr/>
        </p:nvSpPr>
        <p:spPr>
          <a:xfrm>
            <a:off x="3136231" y="5817290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Acervo pessoal do autor, 2018.</a:t>
            </a:r>
            <a:endParaRPr lang="pt-BR" sz="1600" dirty="0"/>
          </a:p>
        </p:txBody>
      </p:sp>
      <p:pic>
        <p:nvPicPr>
          <p:cNvPr id="6" name="Imagem 5" descr="Uma imagem contendo grama, céu, ao ar livre, árvore&#10;&#10;Descrição gerada com muito alta confiança">
            <a:extLst>
              <a:ext uri="{FF2B5EF4-FFF2-40B4-BE49-F238E27FC236}">
                <a16:creationId xmlns:a16="http://schemas.microsoft.com/office/drawing/2014/main" id="{8832472E-04D2-4071-987C-50DD88F2E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402" y="2548067"/>
            <a:ext cx="5919537" cy="3329740"/>
          </a:xfrm>
          <a:prstGeom prst="rect">
            <a:avLst/>
          </a:prstGeom>
        </p:spPr>
      </p:pic>
      <p:pic>
        <p:nvPicPr>
          <p:cNvPr id="9" name="Imagem 8" descr="Uma imagem contendo caminho&#10;&#10;Descrição gerada com alta confiança">
            <a:extLst>
              <a:ext uri="{FF2B5EF4-FFF2-40B4-BE49-F238E27FC236}">
                <a16:creationId xmlns:a16="http://schemas.microsoft.com/office/drawing/2014/main" id="{CB1116DC-5547-4BC8-B676-8CA706F1B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3402" y="2548067"/>
            <a:ext cx="5919538" cy="3329740"/>
          </a:xfrm>
          <a:prstGeom prst="rect">
            <a:avLst/>
          </a:prstGeom>
        </p:spPr>
      </p:pic>
      <p:pic>
        <p:nvPicPr>
          <p:cNvPr id="11" name="Imagem 10" descr="Uma imagem contendo céu, ao ar livre, árvore&#10;&#10;Descrição gerada com muito alta confiança">
            <a:extLst>
              <a:ext uri="{FF2B5EF4-FFF2-40B4-BE49-F238E27FC236}">
                <a16:creationId xmlns:a16="http://schemas.microsoft.com/office/drawing/2014/main" id="{BC662DD8-C930-4290-9B65-4CC88C78C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3401" y="2548067"/>
            <a:ext cx="5919538" cy="332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178458" y="1624411"/>
            <a:ext cx="5793754" cy="1013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REDÁRIO, MIRANTE E TRILHA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50" y="3945149"/>
            <a:ext cx="9067549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m 11" descr="Uma imagem contendo árvore, grama, mesa, edifício&#10;&#10;Descrição gerada com muito alta confiança">
            <a:extLst>
              <a:ext uri="{FF2B5EF4-FFF2-40B4-BE49-F238E27FC236}">
                <a16:creationId xmlns:a16="http://schemas.microsoft.com/office/drawing/2014/main" id="{7E1FBD86-4B2F-42AB-AC1D-159679750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5" y="2882973"/>
            <a:ext cx="5932307" cy="3336923"/>
          </a:xfrm>
          <a:prstGeom prst="rect">
            <a:avLst/>
          </a:prstGeom>
        </p:spPr>
      </p:pic>
      <p:pic>
        <p:nvPicPr>
          <p:cNvPr id="14" name="Imagem 13" descr="Uma imagem contendo árvore, trem, ao ar livre, grama&#10;&#10;Descrição gerada com muito alta confiança">
            <a:extLst>
              <a:ext uri="{FF2B5EF4-FFF2-40B4-BE49-F238E27FC236}">
                <a16:creationId xmlns:a16="http://schemas.microsoft.com/office/drawing/2014/main" id="{288241FC-F8D3-4AF4-910F-7DC22802E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70123"/>
            <a:ext cx="5977991" cy="3362621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075A53D-31CA-44F5-9F91-1E09EF17575D}"/>
              </a:ext>
            </a:extLst>
          </p:cNvPr>
          <p:cNvSpPr/>
          <p:nvPr/>
        </p:nvSpPr>
        <p:spPr>
          <a:xfrm>
            <a:off x="0" y="6219896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Acervo pessoal do autor, 2018.</a:t>
            </a:r>
            <a:endParaRPr lang="pt-BR" sz="160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3273B70-21DD-4BE7-A11C-054CD2020F22}"/>
              </a:ext>
            </a:extLst>
          </p:cNvPr>
          <p:cNvSpPr/>
          <p:nvPr/>
        </p:nvSpPr>
        <p:spPr>
          <a:xfrm>
            <a:off x="6012656" y="6219896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Acervo pessoal do autor, 2018.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656695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35AEF-3FDA-4DB2-B9C9-71165259D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III    PROPOSTAS PROJETUAIS PARA A ÁREA DE INTERVENÇÃO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CA3EDE8-5B2C-48B7-A416-0F831C2F3990}"/>
              </a:ext>
            </a:extLst>
          </p:cNvPr>
          <p:cNvSpPr txBox="1">
            <a:spLocks/>
          </p:cNvSpPr>
          <p:nvPr/>
        </p:nvSpPr>
        <p:spPr>
          <a:xfrm>
            <a:off x="178458" y="1624411"/>
            <a:ext cx="5793754" cy="1013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REDÁRIO, MIRANTE E TRILHA</a:t>
            </a:r>
          </a:p>
        </p:txBody>
      </p:sp>
      <p:sp>
        <p:nvSpPr>
          <p:cNvPr id="20" name="Espaço Reservado para Conteúdo 5">
            <a:extLst>
              <a:ext uri="{FF2B5EF4-FFF2-40B4-BE49-F238E27FC236}">
                <a16:creationId xmlns:a16="http://schemas.microsoft.com/office/drawing/2014/main" id="{EB72F6C4-F5FD-4738-85A4-41C1D1BA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50" y="3945149"/>
            <a:ext cx="9067549" cy="253578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 descr="Uma imagem contendo grama, árvore, ao ar livre, chão&#10;&#10;Descrição gerada com muito alta confiança">
            <a:extLst>
              <a:ext uri="{FF2B5EF4-FFF2-40B4-BE49-F238E27FC236}">
                <a16:creationId xmlns:a16="http://schemas.microsoft.com/office/drawing/2014/main" id="{1A7AF57A-60A4-4711-A3D3-3CC078DE1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782" y="2846409"/>
            <a:ext cx="6070860" cy="3414859"/>
          </a:xfrm>
          <a:prstGeom prst="rect">
            <a:avLst/>
          </a:prstGeom>
        </p:spPr>
      </p:pic>
      <p:pic>
        <p:nvPicPr>
          <p:cNvPr id="8" name="Imagem 7" descr="Uma imagem contendo cerca, céu, ao ar livre, banco&#10;&#10;Descrição gerada com muito alta confiança">
            <a:extLst>
              <a:ext uri="{FF2B5EF4-FFF2-40B4-BE49-F238E27FC236}">
                <a16:creationId xmlns:a16="http://schemas.microsoft.com/office/drawing/2014/main" id="{EF9E8A59-A454-4879-BDFF-746FCB03F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782" y="2846410"/>
            <a:ext cx="6070859" cy="3414858"/>
          </a:xfrm>
          <a:prstGeom prst="rect">
            <a:avLst/>
          </a:prstGeom>
        </p:spPr>
      </p:pic>
      <p:pic>
        <p:nvPicPr>
          <p:cNvPr id="10" name="Imagem 9" descr="Uma imagem contendo árvore, ao ar livre, céu, grama&#10;&#10;Descrição gerada com muito alta confiança">
            <a:extLst>
              <a:ext uri="{FF2B5EF4-FFF2-40B4-BE49-F238E27FC236}">
                <a16:creationId xmlns:a16="http://schemas.microsoft.com/office/drawing/2014/main" id="{B322A02A-4810-41B5-AE04-B5D262DCA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594" y="2853616"/>
            <a:ext cx="6045233" cy="3400443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F49C2193-921C-4DF2-837D-C3320BE463E9}"/>
              </a:ext>
            </a:extLst>
          </p:cNvPr>
          <p:cNvSpPr/>
          <p:nvPr/>
        </p:nvSpPr>
        <p:spPr>
          <a:xfrm>
            <a:off x="2854969" y="6268474"/>
            <a:ext cx="4119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Fonte: Acervo pessoal do autor, 2018.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17122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CAAAD42A-3754-425D-9FAD-416E8D2EAF4E}"/>
              </a:ext>
            </a:extLst>
          </p:cNvPr>
          <p:cNvSpPr/>
          <p:nvPr/>
        </p:nvSpPr>
        <p:spPr>
          <a:xfrm>
            <a:off x="3048000" y="2551837"/>
            <a:ext cx="6096000" cy="25363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“Se alguém aceita a proposição simples de que a natureza é a arena da vida e que um mínimo de conhecimento de seus processos é indispensável para a sobrevivência e ainda mais para a existência, a saúde e o prazer, é surpreendente como muitos problemas aparentemente difíceis apresentam solução pronta”.</a:t>
            </a:r>
            <a:r>
              <a:rPr lang="pt-PT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8CFBE06-EB37-47D3-965C-0C9FAA3F4285}"/>
              </a:ext>
            </a:extLst>
          </p:cNvPr>
          <p:cNvSpPr/>
          <p:nvPr/>
        </p:nvSpPr>
        <p:spPr>
          <a:xfrm>
            <a:off x="7848599" y="5088172"/>
            <a:ext cx="14192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i="1" dirty="0">
                <a:latin typeface="Times New Roman" panose="02020603050405020304" pitchFamily="18" charset="0"/>
                <a:ea typeface="Calibri" panose="020F0502020204030204" pitchFamily="34" charset="0"/>
              </a:rPr>
              <a:t>Ian </a:t>
            </a:r>
            <a:r>
              <a:rPr lang="pt-BR" sz="16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McHarg</a:t>
            </a:r>
            <a:endParaRPr lang="pt-BR" sz="1600" i="1" dirty="0"/>
          </a:p>
        </p:txBody>
      </p:sp>
    </p:spTree>
    <p:extLst>
      <p:ext uri="{BB962C8B-B14F-4D97-AF65-F5344CB8AC3E}">
        <p14:creationId xmlns:p14="http://schemas.microsoft.com/office/powerpoint/2010/main" val="174151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                                                    Referencial conceitual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1" y="1900193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ECOLOGIA DA </a:t>
            </a:r>
            <a:r>
              <a:rPr lang="pt-BR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PAISAGEm</a:t>
            </a:r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AO PARQUE LINEAR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C5EAE53-1149-40F7-92D0-09C9AAAED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335612"/>
            <a:ext cx="11029615" cy="4023734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ecologia da paisagem (METZGER, 2001)</a:t>
            </a:r>
          </a:p>
          <a:p>
            <a:pPr algn="just">
              <a:lnSpc>
                <a:spcPct val="20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paisagem como composição em unidades: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“mosaico heterogêneo formado por unidades interativas, sendo esta heterogeneidade existente para pelo menos um     fator, segundo um observador e numa determinada escala de observação.” (METZGER, 2001, p.04) </a:t>
            </a:r>
          </a:p>
        </p:txBody>
      </p:sp>
    </p:spTree>
    <p:extLst>
      <p:ext uri="{BB962C8B-B14F-4D97-AF65-F5344CB8AC3E}">
        <p14:creationId xmlns:p14="http://schemas.microsoft.com/office/powerpoint/2010/main" val="180021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                                                    Referencial conceitual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1" y="1900193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ECOLOGIA DA PAISAGEM AO PARQUE LINEAR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C5EAE53-1149-40F7-92D0-09C9AAAED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149" y="2285722"/>
            <a:ext cx="11496426" cy="2286556"/>
          </a:xfrm>
        </p:spPr>
        <p:txBody>
          <a:bodyPr>
            <a:normAutofit/>
          </a:bodyPr>
          <a:lstStyle/>
          <a:p>
            <a:pPr algn="just">
              <a:lnSpc>
                <a:spcPct val="260000"/>
              </a:lnSpc>
              <a:buFont typeface="Wingdings" panose="05000000000000000000" pitchFamily="2" charset="2"/>
              <a:buChar char="§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Unidades: Manchas, corredores e matrizes (FORMAN, 1995).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“As ‘manchas’ são superfícies homogêneas, não lineares, que se diferem em aparência de seu entorno; os ‘corredores’ são faixas estreitas e longas que se diferem dos lados adjacentes; e a ‘matriz’ é o elemento paisagístico predominante da paisagem, com maior extensão e de maior conectividade.” (FORMAN, 1995 apud MEDEIROS, 2015). </a:t>
            </a: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0BD8F6F6-4253-4B37-BEB7-5433E1B8CF6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1" y="4600018"/>
            <a:ext cx="4143209" cy="22865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2A617D37-C04E-4E28-A10F-AA6F64B38C78}"/>
              </a:ext>
            </a:extLst>
          </p:cNvPr>
          <p:cNvSpPr/>
          <p:nvPr/>
        </p:nvSpPr>
        <p:spPr>
          <a:xfrm>
            <a:off x="4233888" y="6387074"/>
            <a:ext cx="86010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Fonte: Medeiros, 2015. Adaptado de </a:t>
            </a:r>
            <a:r>
              <a:rPr lang="pt-BR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Rudolpho</a:t>
            </a:r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, 2002, p.31 apud FISRWG, 1998, p.05.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02764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                                                    Referencial conceitual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1" y="1900193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ECOLOGIA DA PAISAGEM AO PARQUE LINEAR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C5EAE53-1149-40F7-92D0-09C9AAAED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492" y="4338850"/>
            <a:ext cx="6842162" cy="4124324"/>
          </a:xfrm>
        </p:spPr>
        <p:txBody>
          <a:bodyPr>
            <a:normAutofit/>
          </a:bodyPr>
          <a:lstStyle/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Correlação conceitual: Corredores verdes                Parques lineares</a:t>
            </a:r>
          </a:p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“Os parques lineares caracterizam-se pela pequena dimensão no sentido da largura em relação ao seu comprimento”. (MEDEIROS, 2015)</a:t>
            </a:r>
          </a:p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Surgimento dos parques lineares associado a preocupações ambientais</a:t>
            </a:r>
          </a:p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Frederick Law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Olmsted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o planejamento de “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parkways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373F2CCA-A1F7-4705-AFF9-10AED0B1C8B4}"/>
              </a:ext>
            </a:extLst>
          </p:cNvPr>
          <p:cNvCxnSpPr/>
          <p:nvPr/>
        </p:nvCxnSpPr>
        <p:spPr>
          <a:xfrm>
            <a:off x="4917483" y="3766754"/>
            <a:ext cx="647700" cy="0"/>
          </a:xfrm>
          <a:prstGeom prst="straightConnector1">
            <a:avLst/>
          </a:prstGeom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98465123-0915-4123-A925-78D492ABA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654" y="3320867"/>
            <a:ext cx="4538312" cy="292210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FF9B3416-C5D5-49AA-96C9-62985D0A14CD}"/>
              </a:ext>
            </a:extLst>
          </p:cNvPr>
          <p:cNvSpPr/>
          <p:nvPr/>
        </p:nvSpPr>
        <p:spPr>
          <a:xfrm>
            <a:off x="7310295" y="6401012"/>
            <a:ext cx="86010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Board of Metropolitan Park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Comissioners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1893. 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09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                                                    Referencial conceitual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1" y="1900193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ECOLOGIA DA PAISAGEM AO PARQUE LINEAR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C5EAE53-1149-40F7-92D0-09C9AAAED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049" y="2066982"/>
            <a:ext cx="11029615" cy="412432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Parques lineares como espaços capazes de requalificar ambientalmente a paisagem em que se assentam, a partir da sua capacidade de integração entre espaços livres, como corredores verdes, e proteção de faixas de margem, além de enaltecer potenciais cênicos e se disporem como espaços de lazer à população.</a:t>
            </a: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B48966-ABD3-433D-9760-098FE77C3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98352"/>
            <a:ext cx="7732456" cy="2390316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C5F2545-F6B9-4846-862B-20B9536C5EF1}"/>
              </a:ext>
            </a:extLst>
          </p:cNvPr>
          <p:cNvSpPr/>
          <p:nvPr/>
        </p:nvSpPr>
        <p:spPr>
          <a:xfrm>
            <a:off x="134147" y="6468196"/>
            <a:ext cx="40511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Fonte: Seoul Metropolitan Government, 2002. </a:t>
            </a:r>
            <a:endParaRPr lang="pt-BR" sz="16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C79654F-306C-4C96-A799-12AA95A2C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2456" y="4103354"/>
            <a:ext cx="4459544" cy="2390316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F2E36FC-DF9B-4B48-BE05-04E1CEDE7B5B}"/>
              </a:ext>
            </a:extLst>
          </p:cNvPr>
          <p:cNvSpPr/>
          <p:nvPr/>
        </p:nvSpPr>
        <p:spPr>
          <a:xfrm>
            <a:off x="7670762" y="6488668"/>
            <a:ext cx="20008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Simon Roberts.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59361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2B280A-1532-4317-9E52-5AF10C2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I                                                    Referencial conceitual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6913E5F-D391-47A1-A3E0-7A218B7042F5}"/>
              </a:ext>
            </a:extLst>
          </p:cNvPr>
          <p:cNvSpPr txBox="1">
            <a:spLocks/>
          </p:cNvSpPr>
          <p:nvPr/>
        </p:nvSpPr>
        <p:spPr>
          <a:xfrm>
            <a:off x="581191" y="2016636"/>
            <a:ext cx="10553533" cy="610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06000" indent="-306000" algn="l" defTabSz="457200" rtl="0" eaLnBrk="1" latinLnBrk="0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INFRAESTRUTURA VERDE como alternativa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C5EAE53-1149-40F7-92D0-09C9AAAED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1822743"/>
            <a:ext cx="11029615" cy="367830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infraestrutura verde é um sistema que tem por finalidade inserir no contexto espacial urbano, funções ecológicas e hidrológicas ocorridas nos espaços naturais em grande escala (CORMIER; PELLEGRINO,2008)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Tipologias: Jardins de chuva e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biovaletas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D1F371F-95A7-4135-AA7A-E28434A4E37F}"/>
              </a:ext>
            </a:extLst>
          </p:cNvPr>
          <p:cNvPicPr/>
          <p:nvPr/>
        </p:nvPicPr>
        <p:blipFill rotWithShape="1">
          <a:blip r:embed="rId2"/>
          <a:srcRect l="53168" t="32812" r="3207" b="24750"/>
          <a:stretch/>
        </p:blipFill>
        <p:spPr bwMode="auto">
          <a:xfrm>
            <a:off x="932266" y="4240561"/>
            <a:ext cx="4349750" cy="23799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EFC9B2F-8E66-411E-BF63-DB8469B72A6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986" y="4154262"/>
            <a:ext cx="3418456" cy="2456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FC1E329-4DA6-4AB9-8164-1FACD83A6410}"/>
              </a:ext>
            </a:extLst>
          </p:cNvPr>
          <p:cNvPicPr/>
          <p:nvPr/>
        </p:nvPicPr>
        <p:blipFill rotWithShape="1">
          <a:blip r:embed="rId4"/>
          <a:srcRect l="57427" t="37632" r="4240" b="22914"/>
          <a:stretch/>
        </p:blipFill>
        <p:spPr bwMode="auto">
          <a:xfrm>
            <a:off x="988514" y="4076733"/>
            <a:ext cx="4240235" cy="27123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E72530F-46AF-4028-9551-0264AE2EB32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986" y="3898692"/>
            <a:ext cx="4066700" cy="27123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2CFD5F4-A43B-4A08-B63E-5704E4897C64}"/>
              </a:ext>
            </a:extLst>
          </p:cNvPr>
          <p:cNvSpPr/>
          <p:nvPr/>
        </p:nvSpPr>
        <p:spPr>
          <a:xfrm>
            <a:off x="2075737" y="6539675"/>
            <a:ext cx="29063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Fonte: </a:t>
            </a:r>
            <a:r>
              <a:rPr lang="pt-BR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Nathaniel</a:t>
            </a:r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pt-BR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Cormier</a:t>
            </a:r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, 2008. </a:t>
            </a:r>
            <a:endParaRPr lang="pt-BR" sz="1600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177E113-DC4E-41A6-AF85-35764CAD8B7B}"/>
              </a:ext>
            </a:extLst>
          </p:cNvPr>
          <p:cNvSpPr/>
          <p:nvPr/>
        </p:nvSpPr>
        <p:spPr>
          <a:xfrm>
            <a:off x="6837702" y="6579767"/>
            <a:ext cx="28150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Foto: </a:t>
            </a:r>
            <a:r>
              <a:rPr lang="pt-BR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Nathaniel</a:t>
            </a:r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pt-BR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Cormier</a:t>
            </a:r>
            <a:r>
              <a:rPr lang="pt-BR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, 2008.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26109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3" grpId="0"/>
      <p:bldP spid="12" grpId="0"/>
    </p:bld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ividendo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TM02900722[[fn=Íon - Sala da Diretoria]]</Template>
  <TotalTime>2174</TotalTime>
  <Words>2233</Words>
  <Application>Microsoft Office PowerPoint</Application>
  <PresentationFormat>Widescreen</PresentationFormat>
  <Paragraphs>388</Paragraphs>
  <Slides>44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44</vt:i4>
      </vt:variant>
    </vt:vector>
  </HeadingPairs>
  <TitlesOfParts>
    <vt:vector size="56" baseType="lpstr">
      <vt:lpstr>Calibri</vt:lpstr>
      <vt:lpstr>Calibri Light</vt:lpstr>
      <vt:lpstr>Gill Sans MT</vt:lpstr>
      <vt:lpstr>Symbol</vt:lpstr>
      <vt:lpstr>Times New Roman</vt:lpstr>
      <vt:lpstr>TimesNewRoman</vt:lpstr>
      <vt:lpstr>Wingdings</vt:lpstr>
      <vt:lpstr>Wingdings 2</vt:lpstr>
      <vt:lpstr>HDOfficeLightV0</vt:lpstr>
      <vt:lpstr>1_HDOfficeLightV0</vt:lpstr>
      <vt:lpstr>2_HDOfficeLightV0</vt:lpstr>
      <vt:lpstr>Dividendo</vt:lpstr>
      <vt:lpstr>Trabalho de conclusão de curso 2</vt:lpstr>
      <vt:lpstr>OBJETIVO</vt:lpstr>
      <vt:lpstr>INTRODUÇÃO</vt:lpstr>
      <vt:lpstr>Parte I                                                    Referencial conceitual</vt:lpstr>
      <vt:lpstr>Parte I                                                    Referencial conceitual</vt:lpstr>
      <vt:lpstr>Parte I                                                    Referencial conceitual</vt:lpstr>
      <vt:lpstr>Parte I                                                    Referencial conceitual</vt:lpstr>
      <vt:lpstr>Parte I                                                    Referencial conceitual</vt:lpstr>
      <vt:lpstr>Parte I                                                    Referencial conceitual</vt:lpstr>
      <vt:lpstr>Parte I                                                    Referencial conceitual</vt:lpstr>
      <vt:lpstr>Parte I                                                    Referencial conceitual</vt:lpstr>
      <vt:lpstr>Parte I                                                    Referencial conceitual</vt:lpstr>
      <vt:lpstr>Parte I                                                    Referencial conceitual</vt:lpstr>
      <vt:lpstr>Parte II                                                         A ÁREA DE INTERVENÇÃO</vt:lpstr>
      <vt:lpstr>Parte II                                                        A ÁREA DE INTERVENÇÃO</vt:lpstr>
      <vt:lpstr>Parte II                                                        A ÁREA DE INTERVENÇÃO</vt:lpstr>
      <vt:lpstr>Parte II                                                        A ÁREA DE INTERVENÇÃO</vt:lpstr>
      <vt:lpstr>Parte II                                                        A ÁREA DE INTERVENÇÃO</vt:lpstr>
      <vt:lpstr>Parte II                                                        A ÁREA DE INTERVENÇÃO</vt:lpstr>
      <vt:lpstr>Parte II                                                        A ÁREA DE INTERVENÇÃO</vt:lpstr>
      <vt:lpstr>Parte II                                                        A ÁREA DE INTERVENÇÃO</vt:lpstr>
      <vt:lpstr>Parte II                                                        A ÁREA DE INTERVENÇÃO</vt:lpstr>
      <vt:lpstr>Parte II                                                        A ÁREA DE INTERVENÇÃO</vt:lpstr>
      <vt:lpstr>Parte II                                                        A ÁREA DE INTERVENÇÃO</vt:lpstr>
      <vt:lpstr>Parte II                                                       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Parte III    PROPOSTAS PROJETUAIS PARA A ÁREA DE INTERVENÇÃO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TCC 1</dc:title>
  <dc:creator>Caio Lucas</dc:creator>
  <cp:lastModifiedBy>Caio Lucas</cp:lastModifiedBy>
  <cp:revision>166</cp:revision>
  <dcterms:created xsi:type="dcterms:W3CDTF">2017-07-26T21:14:34Z</dcterms:created>
  <dcterms:modified xsi:type="dcterms:W3CDTF">2018-03-20T05:48:51Z</dcterms:modified>
</cp:coreProperties>
</file>