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5" r:id="rId1"/>
  </p:sldMasterIdLst>
  <p:sldIdLst>
    <p:sldId id="256" r:id="rId2"/>
    <p:sldId id="257" r:id="rId3"/>
    <p:sldId id="258" r:id="rId4"/>
    <p:sldId id="260" r:id="rId5"/>
    <p:sldId id="262" r:id="rId6"/>
    <p:sldId id="274" r:id="rId7"/>
    <p:sldId id="290" r:id="rId8"/>
    <p:sldId id="292" r:id="rId9"/>
    <p:sldId id="293" r:id="rId10"/>
    <p:sldId id="294" r:id="rId11"/>
    <p:sldId id="295" r:id="rId12"/>
    <p:sldId id="296" r:id="rId13"/>
    <p:sldId id="297" r:id="rId14"/>
    <p:sldId id="298" r:id="rId15"/>
    <p:sldId id="315" r:id="rId16"/>
    <p:sldId id="316" r:id="rId17"/>
    <p:sldId id="317" r:id="rId18"/>
    <p:sldId id="318" r:id="rId19"/>
    <p:sldId id="319" r:id="rId20"/>
    <p:sldId id="321" r:id="rId21"/>
    <p:sldId id="299" r:id="rId22"/>
    <p:sldId id="320" r:id="rId23"/>
    <p:sldId id="322" r:id="rId24"/>
    <p:sldId id="336" r:id="rId25"/>
    <p:sldId id="337" r:id="rId26"/>
    <p:sldId id="338" r:id="rId27"/>
    <p:sldId id="339" r:id="rId28"/>
    <p:sldId id="300" r:id="rId29"/>
    <p:sldId id="323" r:id="rId30"/>
    <p:sldId id="324" r:id="rId31"/>
    <p:sldId id="328" r:id="rId32"/>
    <p:sldId id="329" r:id="rId33"/>
    <p:sldId id="330" r:id="rId3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EDEDED"/>
    <a:srgbClr val="F8D7CD"/>
    <a:srgbClr val="ED7D31"/>
    <a:srgbClr val="FCECE8"/>
    <a:srgbClr val="EAEFF7"/>
    <a:srgbClr val="5B9BD5"/>
    <a:srgbClr val="D2DEEF"/>
    <a:srgbClr val="70C674"/>
    <a:srgbClr val="1F4D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C1B8C-EBF5-4665-AC41-F9D63C0522A0}" type="datetimeFigureOut">
              <a:rPr lang="pt-BR" smtClean="0"/>
              <a:t>07/03/2017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DAD71-B7BE-4BE5-94E1-077623F0A6B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85044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C1B8C-EBF5-4665-AC41-F9D63C0522A0}" type="datetimeFigureOut">
              <a:rPr lang="pt-BR" smtClean="0"/>
              <a:t>07/03/2017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DAD71-B7BE-4BE5-94E1-077623F0A6B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553147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C1B8C-EBF5-4665-AC41-F9D63C0522A0}" type="datetimeFigureOut">
              <a:rPr lang="pt-BR" smtClean="0"/>
              <a:t>07/03/2017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DAD71-B7BE-4BE5-94E1-077623F0A6B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85848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C1B8C-EBF5-4665-AC41-F9D63C0522A0}" type="datetimeFigureOut">
              <a:rPr lang="pt-BR" smtClean="0"/>
              <a:t>07/03/2017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DAD71-B7BE-4BE5-94E1-077623F0A6B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0554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C1B8C-EBF5-4665-AC41-F9D63C0522A0}" type="datetimeFigureOut">
              <a:rPr lang="pt-BR" smtClean="0"/>
              <a:t>07/03/2017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DAD71-B7BE-4BE5-94E1-077623F0A6B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440686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C1B8C-EBF5-4665-AC41-F9D63C0522A0}" type="datetimeFigureOut">
              <a:rPr lang="pt-BR" smtClean="0"/>
              <a:t>07/03/2017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DAD71-B7BE-4BE5-94E1-077623F0A6B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389769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C1B8C-EBF5-4665-AC41-F9D63C0522A0}" type="datetimeFigureOut">
              <a:rPr lang="pt-BR" smtClean="0"/>
              <a:t>07/03/2017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DAD71-B7BE-4BE5-94E1-077623F0A6B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499075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C1B8C-EBF5-4665-AC41-F9D63C0522A0}" type="datetimeFigureOut">
              <a:rPr lang="pt-BR" smtClean="0"/>
              <a:t>07/03/2017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DAD71-B7BE-4BE5-94E1-077623F0A6B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90891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C1B8C-EBF5-4665-AC41-F9D63C0522A0}" type="datetimeFigureOut">
              <a:rPr lang="pt-BR" smtClean="0"/>
              <a:t>07/03/2017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DAD71-B7BE-4BE5-94E1-077623F0A6B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47343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C1B8C-EBF5-4665-AC41-F9D63C0522A0}" type="datetimeFigureOut">
              <a:rPr lang="pt-BR" smtClean="0"/>
              <a:t>07/03/2017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DAD71-B7BE-4BE5-94E1-077623F0A6B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7090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C1B8C-EBF5-4665-AC41-F9D63C0522A0}" type="datetimeFigureOut">
              <a:rPr lang="pt-BR" smtClean="0"/>
              <a:t>07/03/2017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DAD71-B7BE-4BE5-94E1-077623F0A6B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53351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D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8C1B8C-EBF5-4665-AC41-F9D63C0522A0}" type="datetimeFigureOut">
              <a:rPr lang="pt-BR" smtClean="0"/>
              <a:t>07/03/2017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DAD71-B7BE-4BE5-94E1-077623F0A6B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86676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2395470" y="579548"/>
            <a:ext cx="74053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UNIVERSIDADE FEDERAL DO AMAPÁ – UNIFAP</a:t>
            </a:r>
          </a:p>
          <a:p>
            <a:pPr algn="ctr"/>
            <a:r>
              <a:rPr lang="pt-BR" dirty="0" smtClean="0"/>
              <a:t>CAMPUS UNIVERSITÁRIO DE SANTANA</a:t>
            </a:r>
          </a:p>
          <a:p>
            <a:pPr algn="ctr"/>
            <a:r>
              <a:rPr lang="pt-BR" dirty="0" smtClean="0"/>
              <a:t>CURSO DE ARQUITETURA E URBANISMO</a:t>
            </a:r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2498501" y="2730321"/>
            <a:ext cx="71992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/>
              <a:t>CENTRO MUSICAL: </a:t>
            </a:r>
            <a:r>
              <a:rPr lang="pt-BR" sz="2000" dirty="0" smtClean="0"/>
              <a:t>PROJETO PARA DIFUSÃO E APRENDIZADO</a:t>
            </a:r>
            <a:endParaRPr lang="pt-BR" sz="2000" dirty="0"/>
          </a:p>
        </p:txBody>
      </p:sp>
      <p:sp>
        <p:nvSpPr>
          <p:cNvPr id="6" name="CaixaDeTexto 5"/>
          <p:cNvSpPr txBox="1"/>
          <p:nvPr/>
        </p:nvSpPr>
        <p:spPr>
          <a:xfrm>
            <a:off x="4282225" y="3988542"/>
            <a:ext cx="3631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LÍVIA RAMALHO TRINDADE</a:t>
            </a:r>
            <a:endParaRPr lang="pt-BR" dirty="0"/>
          </a:p>
        </p:txBody>
      </p:sp>
      <p:pic>
        <p:nvPicPr>
          <p:cNvPr id="7" name="Imagem 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5409" y="579548"/>
            <a:ext cx="523875" cy="6985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CaixaDeTexto 7"/>
          <p:cNvSpPr txBox="1"/>
          <p:nvPr/>
        </p:nvSpPr>
        <p:spPr>
          <a:xfrm>
            <a:off x="5087154" y="5665551"/>
            <a:ext cx="20219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MACAPÁ/AP</a:t>
            </a:r>
          </a:p>
          <a:p>
            <a:pPr algn="ctr"/>
            <a:r>
              <a:rPr lang="pt-BR" dirty="0" smtClean="0"/>
              <a:t>MARÇO/2017</a:t>
            </a:r>
            <a:endParaRPr lang="pt-BR" dirty="0"/>
          </a:p>
        </p:txBody>
      </p:sp>
      <p:sp>
        <p:nvSpPr>
          <p:cNvPr id="9" name="CaixaDeTexto 8"/>
          <p:cNvSpPr txBox="1"/>
          <p:nvPr/>
        </p:nvSpPr>
        <p:spPr>
          <a:xfrm>
            <a:off x="3491782" y="4357874"/>
            <a:ext cx="52127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Prof. ORIENTADOR: Me. ELIZEU CORRÊA DOS SANTOS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51541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aixaDeTexto 17"/>
          <p:cNvSpPr txBox="1"/>
          <p:nvPr/>
        </p:nvSpPr>
        <p:spPr>
          <a:xfrm>
            <a:off x="1848118" y="572245"/>
            <a:ext cx="20670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 smtClean="0"/>
              <a:t>Circulação</a:t>
            </a:r>
            <a:endParaRPr lang="pt-BR" sz="2000" dirty="0"/>
          </a:p>
        </p:txBody>
      </p:sp>
      <p:sp>
        <p:nvSpPr>
          <p:cNvPr id="19" name="CaixaDeTexto 18"/>
          <p:cNvSpPr txBox="1"/>
          <p:nvPr/>
        </p:nvSpPr>
        <p:spPr>
          <a:xfrm>
            <a:off x="3554566" y="6232945"/>
            <a:ext cx="4430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/>
              <a:t>Fonte:</a:t>
            </a:r>
            <a:r>
              <a:rPr lang="pt-BR" sz="2000" dirty="0"/>
              <a:t> Autor, 2015</a:t>
            </a:r>
          </a:p>
        </p:txBody>
      </p:sp>
      <p:pic>
        <p:nvPicPr>
          <p:cNvPr id="6" name="Imagem 5" descr="C:\Users\Lívia\Desktop\Material TCC\ima 11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0559" y="1738218"/>
            <a:ext cx="7843233" cy="4494727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aixaDeTexto 6"/>
          <p:cNvSpPr txBox="1"/>
          <p:nvPr/>
        </p:nvSpPr>
        <p:spPr>
          <a:xfrm>
            <a:off x="3554566" y="1155231"/>
            <a:ext cx="45752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/>
              <a:t>Circulação vias principais e secundarias </a:t>
            </a:r>
          </a:p>
        </p:txBody>
      </p:sp>
    </p:spTree>
    <p:extLst>
      <p:ext uri="{BB962C8B-B14F-4D97-AF65-F5344CB8AC3E}">
        <p14:creationId xmlns:p14="http://schemas.microsoft.com/office/powerpoint/2010/main" val="1301171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aixaDeTexto 17"/>
          <p:cNvSpPr txBox="1"/>
          <p:nvPr/>
        </p:nvSpPr>
        <p:spPr>
          <a:xfrm>
            <a:off x="656822" y="1010127"/>
            <a:ext cx="33227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 smtClean="0"/>
              <a:t>Legislação aplicada</a:t>
            </a:r>
            <a:endParaRPr lang="pt-BR" sz="2000" dirty="0"/>
          </a:p>
        </p:txBody>
      </p:sp>
      <p:sp>
        <p:nvSpPr>
          <p:cNvPr id="7" name="CaixaDeTexto 6"/>
          <p:cNvSpPr txBox="1"/>
          <p:nvPr/>
        </p:nvSpPr>
        <p:spPr>
          <a:xfrm>
            <a:off x="656822" y="1709824"/>
            <a:ext cx="1068946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dirty="0"/>
              <a:t> Conforme a Legislação Urbanística de Macapá, a gleba onde será elaborado o projeto de um </a:t>
            </a:r>
            <a:r>
              <a:rPr lang="pt-BR" sz="2000" dirty="0" smtClean="0"/>
              <a:t>centro encontra-se </a:t>
            </a:r>
            <a:r>
              <a:rPr lang="pt-BR" sz="2000" dirty="0"/>
              <a:t>em um SM4-Setor </a:t>
            </a:r>
            <a:r>
              <a:rPr lang="pt-BR" sz="2000" dirty="0" smtClean="0"/>
              <a:t>misto 4. </a:t>
            </a:r>
          </a:p>
          <a:p>
            <a:pPr algn="just"/>
            <a:r>
              <a:rPr lang="pt-BR" sz="2000" dirty="0" smtClean="0"/>
              <a:t>O complexo é classificado dentro da zona urbana como SM4 – Setor misto 4 com as seguintes características.</a:t>
            </a:r>
          </a:p>
          <a:p>
            <a:pPr algn="just"/>
            <a:endParaRPr lang="pt-BR" sz="2000" dirty="0"/>
          </a:p>
          <a:p>
            <a:pPr algn="just"/>
            <a:r>
              <a:rPr lang="pt-BR" sz="2000" dirty="0" smtClean="0"/>
              <a:t> </a:t>
            </a:r>
            <a:r>
              <a:rPr lang="pt-BR" sz="2000" dirty="0"/>
              <a:t>Inserido na Subzona de Ocupação Prioritária prevista no Plano Diretor de Desenvolvimento Urbano e Ambiental de Macapá, com as seguintes diretrizes específicas: </a:t>
            </a:r>
            <a:endParaRPr lang="pt-BR" sz="2000" dirty="0" smtClean="0"/>
          </a:p>
          <a:p>
            <a:pPr algn="just"/>
            <a:endParaRPr lang="pt-BR" sz="2000" dirty="0"/>
          </a:p>
          <a:p>
            <a:r>
              <a:rPr lang="pt-BR" sz="2000" dirty="0"/>
              <a:t>a) incentivo à alta densidade; </a:t>
            </a:r>
          </a:p>
          <a:p>
            <a:r>
              <a:rPr lang="pt-BR" sz="2000" dirty="0"/>
              <a:t>b) estímulo à verticalização baixa; </a:t>
            </a:r>
          </a:p>
          <a:p>
            <a:r>
              <a:rPr lang="pt-BR" sz="2000" dirty="0"/>
              <a:t>c) incentivo à implantação de atividades comerciais e de serviços compatibilizadas com o uso residencial e de atividades de comércio e de serviços especializados.</a:t>
            </a:r>
          </a:p>
        </p:txBody>
      </p:sp>
    </p:spTree>
    <p:extLst>
      <p:ext uri="{BB962C8B-B14F-4D97-AF65-F5344CB8AC3E}">
        <p14:creationId xmlns:p14="http://schemas.microsoft.com/office/powerpoint/2010/main" val="3439850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aixaDeTexto 17"/>
          <p:cNvSpPr txBox="1"/>
          <p:nvPr/>
        </p:nvSpPr>
        <p:spPr>
          <a:xfrm>
            <a:off x="656822" y="1010127"/>
            <a:ext cx="33227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 smtClean="0"/>
              <a:t>Usos e atividades SM4</a:t>
            </a:r>
            <a:endParaRPr lang="pt-BR" sz="2000" dirty="0"/>
          </a:p>
        </p:txBody>
      </p:sp>
      <p:sp>
        <p:nvSpPr>
          <p:cNvPr id="7" name="CaixaDeTexto 6"/>
          <p:cNvSpPr txBox="1"/>
          <p:nvPr/>
        </p:nvSpPr>
        <p:spPr>
          <a:xfrm>
            <a:off x="656822" y="1410237"/>
            <a:ext cx="10689465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dirty="0"/>
              <a:t>Diretrizes - Atividades comerciais e de serviços compatibilizados com o uso residencial; atividades controladas de comércios e serviços especializados.</a:t>
            </a:r>
          </a:p>
          <a:p>
            <a:pPr algn="just"/>
            <a:r>
              <a:rPr lang="pt-BR" sz="2000" dirty="0"/>
              <a:t>Usos permitidos - uni e multifamiliar; comerciais níveis 1, 2 e 3; de serviços níveis 1, 2, 3 e 4; industrial nível 1 e 2 </a:t>
            </a:r>
          </a:p>
          <a:p>
            <a:pPr algn="just"/>
            <a:r>
              <a:rPr lang="pt-BR" sz="2000" dirty="0"/>
              <a:t>Observações - comercial nível 3 excerto atacadista; de serviços nível 3 somente clube, estacionamento ou garagem, hotel ou pousada, laboratório clínico e teatro, nível 4 somente casa </a:t>
            </a:r>
            <a:r>
              <a:rPr lang="pt-BR" sz="2000" dirty="0" smtClean="0"/>
              <a:t>noturna</a:t>
            </a:r>
          </a:p>
          <a:p>
            <a:r>
              <a:rPr lang="pt-BR" sz="2000" dirty="0" smtClean="0"/>
              <a:t>De </a:t>
            </a:r>
            <a:r>
              <a:rPr lang="pt-BR" sz="2000" dirty="0"/>
              <a:t>acordo com a legislação o Setor estabelece como parâmetros para ocupação do solo:</a:t>
            </a:r>
          </a:p>
          <a:p>
            <a:r>
              <a:rPr lang="pt-BR" sz="2000" dirty="0"/>
              <a:t> </a:t>
            </a:r>
          </a:p>
          <a:p>
            <a:r>
              <a:rPr lang="pt-BR" sz="2000" dirty="0"/>
              <a:t>Intensidade de ocupação - alta densidade verticalização </a:t>
            </a:r>
            <a:r>
              <a:rPr lang="pt-BR" sz="2000" dirty="0" smtClean="0"/>
              <a:t>baixa</a:t>
            </a:r>
          </a:p>
          <a:p>
            <a:endParaRPr lang="pt-BR" sz="2000" dirty="0"/>
          </a:p>
          <a:p>
            <a:pPr lvl="0"/>
            <a:r>
              <a:rPr lang="pt-BR" sz="2000" dirty="0" smtClean="0"/>
              <a:t>- CAT </a:t>
            </a:r>
            <a:r>
              <a:rPr lang="pt-BR" sz="2000" dirty="0"/>
              <a:t>máximo – 1,2(a) ou 1,5(b) ou 2,0(c)</a:t>
            </a:r>
          </a:p>
          <a:p>
            <a:pPr lvl="0"/>
            <a:r>
              <a:rPr lang="pt-BR" sz="2000" dirty="0" smtClean="0"/>
              <a:t>- Gabarito </a:t>
            </a:r>
            <a:r>
              <a:rPr lang="pt-BR" sz="2000" dirty="0"/>
              <a:t>máximo permitido (m) - 14</a:t>
            </a:r>
          </a:p>
          <a:p>
            <a:pPr lvl="0"/>
            <a:r>
              <a:rPr lang="pt-BR" sz="2000" dirty="0" smtClean="0"/>
              <a:t>- Taxa </a:t>
            </a:r>
            <a:r>
              <a:rPr lang="pt-BR" sz="2000" dirty="0"/>
              <a:t>de ocupação máxima – 70%</a:t>
            </a:r>
          </a:p>
          <a:p>
            <a:pPr lvl="0"/>
            <a:r>
              <a:rPr lang="pt-BR" sz="2000" dirty="0" smtClean="0"/>
              <a:t>- Taxa </a:t>
            </a:r>
            <a:r>
              <a:rPr lang="pt-BR" sz="2000" dirty="0"/>
              <a:t>de permeabilizarão mínima – 15%</a:t>
            </a:r>
          </a:p>
          <a:p>
            <a:pPr lvl="0"/>
            <a:r>
              <a:rPr lang="pt-BR" sz="2000" dirty="0" smtClean="0"/>
              <a:t>- Afastamentos </a:t>
            </a:r>
            <a:r>
              <a:rPr lang="pt-BR" sz="2000" dirty="0"/>
              <a:t>mínimos – frontal 3m; lateral e fundos 1,5 ou 2,5(e) ou 0,3xH(d)</a:t>
            </a:r>
          </a:p>
        </p:txBody>
      </p:sp>
    </p:spTree>
    <p:extLst>
      <p:ext uri="{BB962C8B-B14F-4D97-AF65-F5344CB8AC3E}">
        <p14:creationId xmlns:p14="http://schemas.microsoft.com/office/powerpoint/2010/main" val="4215308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aixaDeTexto 17"/>
          <p:cNvSpPr txBox="1"/>
          <p:nvPr/>
        </p:nvSpPr>
        <p:spPr>
          <a:xfrm>
            <a:off x="656821" y="1010127"/>
            <a:ext cx="39022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 smtClean="0"/>
              <a:t>Insolação, orientação e ventos</a:t>
            </a:r>
            <a:endParaRPr lang="pt-BR" sz="2000" dirty="0"/>
          </a:p>
        </p:txBody>
      </p:sp>
      <p:sp>
        <p:nvSpPr>
          <p:cNvPr id="6" name="CaixaDeTexto 5"/>
          <p:cNvSpPr txBox="1"/>
          <p:nvPr/>
        </p:nvSpPr>
        <p:spPr>
          <a:xfrm>
            <a:off x="1306654" y="1972984"/>
            <a:ext cx="4391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Carta solar </a:t>
            </a:r>
            <a:r>
              <a:rPr lang="pt-BR" dirty="0" smtClean="0"/>
              <a:t>latitude 0°</a:t>
            </a:r>
            <a:endParaRPr lang="pt-BR" dirty="0"/>
          </a:p>
        </p:txBody>
      </p:sp>
      <p:sp>
        <p:nvSpPr>
          <p:cNvPr id="8" name="CaixaDeTexto 7"/>
          <p:cNvSpPr txBox="1"/>
          <p:nvPr/>
        </p:nvSpPr>
        <p:spPr>
          <a:xfrm>
            <a:off x="6805611" y="1972984"/>
            <a:ext cx="4391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Ventos dominantes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6438563" y="5680723"/>
            <a:ext cx="51257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/>
              <a:t>Fonte:</a:t>
            </a:r>
            <a:r>
              <a:rPr lang="pt-BR" dirty="0"/>
              <a:t> </a:t>
            </a:r>
            <a:r>
              <a:rPr lang="pt-BR" dirty="0" err="1"/>
              <a:t>Arnas</a:t>
            </a:r>
            <a:r>
              <a:rPr lang="pt-BR" dirty="0"/>
              <a:t>, </a:t>
            </a:r>
            <a:r>
              <a:rPr lang="pt-BR" dirty="0" smtClean="0"/>
              <a:t>2013.</a:t>
            </a:r>
            <a:endParaRPr lang="pt-BR" dirty="0"/>
          </a:p>
        </p:txBody>
      </p:sp>
      <p:sp>
        <p:nvSpPr>
          <p:cNvPr id="10" name="CaixaDeTexto 9"/>
          <p:cNvSpPr txBox="1"/>
          <p:nvPr/>
        </p:nvSpPr>
        <p:spPr>
          <a:xfrm>
            <a:off x="953036" y="5680723"/>
            <a:ext cx="51257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/>
              <a:t>Fonte:</a:t>
            </a:r>
            <a:r>
              <a:rPr lang="pt-BR" dirty="0"/>
              <a:t> </a:t>
            </a:r>
            <a:r>
              <a:rPr lang="pt-BR" dirty="0" err="1"/>
              <a:t>Arnas</a:t>
            </a:r>
            <a:r>
              <a:rPr lang="pt-BR" dirty="0"/>
              <a:t>, </a:t>
            </a:r>
            <a:r>
              <a:rPr lang="pt-BR" dirty="0" smtClean="0"/>
              <a:t>2013</a:t>
            </a:r>
            <a:r>
              <a:rPr lang="pt-BR" dirty="0"/>
              <a:t>.</a:t>
            </a:r>
          </a:p>
        </p:txBody>
      </p:sp>
      <p:pic>
        <p:nvPicPr>
          <p:cNvPr id="11" name="Imagem 10" descr="C:\Users\a\Desktop\123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429" y="2413648"/>
            <a:ext cx="5061398" cy="32502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Imagem 11" descr="C:\Users\a\Desktop\Untitled-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5908" y="2437522"/>
            <a:ext cx="4991100" cy="32025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02229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aixaDeTexto 17"/>
          <p:cNvSpPr txBox="1"/>
          <p:nvPr/>
        </p:nvSpPr>
        <p:spPr>
          <a:xfrm>
            <a:off x="656821" y="1010127"/>
            <a:ext cx="50415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 smtClean="0"/>
              <a:t>Programa de necessidades e organograma</a:t>
            </a:r>
            <a:endParaRPr lang="pt-BR" sz="2000" dirty="0"/>
          </a:p>
        </p:txBody>
      </p:sp>
      <p:pic>
        <p:nvPicPr>
          <p:cNvPr id="14" name="Imagem 13" descr="C:\Users\Lívia\Desktop\Material TCC\ORGA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1989" y="1810346"/>
            <a:ext cx="6310380" cy="4013591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CaixaDeTexto 14"/>
          <p:cNvSpPr txBox="1"/>
          <p:nvPr/>
        </p:nvSpPr>
        <p:spPr>
          <a:xfrm>
            <a:off x="5311796" y="1358619"/>
            <a:ext cx="14307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organograma</a:t>
            </a:r>
            <a:endParaRPr lang="pt-BR" dirty="0"/>
          </a:p>
        </p:txBody>
      </p:sp>
      <p:sp>
        <p:nvSpPr>
          <p:cNvPr id="16" name="CaixaDeTexto 15"/>
          <p:cNvSpPr txBox="1"/>
          <p:nvPr/>
        </p:nvSpPr>
        <p:spPr>
          <a:xfrm>
            <a:off x="5047310" y="6039380"/>
            <a:ext cx="19597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Fonte:</a:t>
            </a:r>
            <a:r>
              <a:rPr lang="pt-BR" dirty="0"/>
              <a:t> Autor, 2015</a:t>
            </a:r>
          </a:p>
        </p:txBody>
      </p:sp>
    </p:spTree>
    <p:extLst>
      <p:ext uri="{BB962C8B-B14F-4D97-AF65-F5344CB8AC3E}">
        <p14:creationId xmlns:p14="http://schemas.microsoft.com/office/powerpoint/2010/main" val="1857683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aixaDeTexto 17"/>
          <p:cNvSpPr txBox="1"/>
          <p:nvPr/>
        </p:nvSpPr>
        <p:spPr>
          <a:xfrm>
            <a:off x="656821" y="1010127"/>
            <a:ext cx="50415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 smtClean="0"/>
              <a:t>Programa de necessidades e organograma</a:t>
            </a:r>
            <a:endParaRPr lang="pt-BR" sz="2000" dirty="0"/>
          </a:p>
        </p:txBody>
      </p:sp>
      <p:sp>
        <p:nvSpPr>
          <p:cNvPr id="6" name="CaixaDeTexto 5"/>
          <p:cNvSpPr txBox="1"/>
          <p:nvPr/>
        </p:nvSpPr>
        <p:spPr>
          <a:xfrm>
            <a:off x="3835757" y="1378040"/>
            <a:ext cx="4391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Pré-dimensionamento</a:t>
            </a:r>
            <a:endParaRPr lang="pt-BR" dirty="0"/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212537"/>
              </p:ext>
            </p:extLst>
          </p:nvPr>
        </p:nvGraphicFramePr>
        <p:xfrm>
          <a:off x="1967606" y="1779569"/>
          <a:ext cx="8127999" cy="212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/>
                <a:gridCol w="2709333"/>
                <a:gridCol w="2709333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SETOR</a:t>
                      </a:r>
                      <a:endParaRPr lang="pt-BR" dirty="0"/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AMBIENTE</a:t>
                      </a:r>
                      <a:endParaRPr lang="pt-BR" dirty="0"/>
                    </a:p>
                  </a:txBody>
                  <a:tcPr>
                    <a:lnB w="38100" cmpd="sng"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PRÉ-DIMENCIONAMENTO (m²)</a:t>
                      </a:r>
                      <a:endParaRPr lang="pt-BR" dirty="0"/>
                    </a:p>
                  </a:txBody>
                  <a:tcPr>
                    <a:lnB w="38100" cmpd="sng">
                      <a:noFill/>
                    </a:lnB>
                    <a:solidFill>
                      <a:srgbClr val="FF0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pt-B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9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DIRETÓRIA</a:t>
                      </a:r>
                      <a:endParaRPr lang="pt-B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9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15.49</a:t>
                      </a:r>
                      <a:endParaRPr lang="pt-BR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989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>
                          <a:solidFill>
                            <a:schemeClr val="bg1"/>
                          </a:solidFill>
                        </a:rPr>
                        <a:t>ADMINISTRATIVO</a:t>
                      </a:r>
                      <a:endParaRPr lang="pt-BR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COORDENAÇÃO</a:t>
                      </a:r>
                      <a:endParaRPr lang="pt-BR" dirty="0"/>
                    </a:p>
                  </a:txBody>
                  <a:tcPr>
                    <a:lnT w="12700" cmpd="sng">
                      <a:noFill/>
                    </a:lnT>
                    <a:solidFill>
                      <a:srgbClr val="FFD5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25.23</a:t>
                      </a:r>
                      <a:endParaRPr lang="pt-BR" dirty="0"/>
                    </a:p>
                  </a:txBody>
                  <a:tcPr>
                    <a:lnT w="12700" cmpd="sng">
                      <a:noFill/>
                    </a:lnT>
                    <a:solidFill>
                      <a:srgbClr val="FFD5D5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solidFill>
                      <a:srgbClr val="FF89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SALA DOS PROFESSORES</a:t>
                      </a:r>
                      <a:endParaRPr lang="pt-BR" dirty="0"/>
                    </a:p>
                  </a:txBody>
                  <a:tcPr>
                    <a:solidFill>
                      <a:srgbClr val="FF89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23.48</a:t>
                      </a:r>
                      <a:endParaRPr lang="pt-BR" dirty="0"/>
                    </a:p>
                  </a:txBody>
                  <a:tcPr>
                    <a:solidFill>
                      <a:srgbClr val="FF8989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solidFill>
                      <a:srgbClr val="FFD5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ALMOXARIFADO</a:t>
                      </a:r>
                      <a:endParaRPr lang="pt-BR" dirty="0"/>
                    </a:p>
                  </a:txBody>
                  <a:tcPr>
                    <a:solidFill>
                      <a:srgbClr val="FFD5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14.41</a:t>
                      </a:r>
                      <a:endParaRPr lang="pt-BR" dirty="0"/>
                    </a:p>
                  </a:txBody>
                  <a:tcPr>
                    <a:solidFill>
                      <a:srgbClr val="FFD5D5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2850905"/>
              </p:ext>
            </p:extLst>
          </p:nvPr>
        </p:nvGraphicFramePr>
        <p:xfrm>
          <a:off x="1967606" y="3891280"/>
          <a:ext cx="8127999" cy="26121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/>
                <a:gridCol w="2709333"/>
                <a:gridCol w="2709333"/>
              </a:tblGrid>
              <a:tr h="370840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DEA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ESTÚDIO</a:t>
                      </a:r>
                      <a:r>
                        <a:rPr lang="pt-BR" sz="18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DE GRAVAÇÃO</a:t>
                      </a:r>
                      <a:endParaRPr lang="pt-BR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DEA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25.22</a:t>
                      </a:r>
                      <a:endParaRPr lang="pt-BR" sz="1800" b="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DEAE"/>
                    </a:solidFill>
                  </a:tcPr>
                </a:tc>
              </a:tr>
              <a:tr h="387153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T w="38100" cmpd="sng">
                      <a:noFill/>
                    </a:lnT>
                    <a:solidFill>
                      <a:srgbClr val="70C67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CABINE DE GRAVAÇÃO</a:t>
                      </a:r>
                      <a:endParaRPr lang="pt-BR" dirty="0"/>
                    </a:p>
                  </a:txBody>
                  <a:tcPr>
                    <a:lnT w="38100" cmpd="sng">
                      <a:noFill/>
                    </a:lnT>
                    <a:solidFill>
                      <a:srgbClr val="70C67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15.50</a:t>
                      </a:r>
                      <a:endParaRPr lang="pt-BR" dirty="0"/>
                    </a:p>
                  </a:txBody>
                  <a:tcPr>
                    <a:lnT w="38100" cmpd="sng">
                      <a:noFill/>
                    </a:lnT>
                    <a:solidFill>
                      <a:srgbClr val="70C674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solidFill>
                      <a:srgbClr val="ACDEA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RECEPÇÃO</a:t>
                      </a:r>
                      <a:endParaRPr lang="pt-BR" dirty="0"/>
                    </a:p>
                  </a:txBody>
                  <a:tcPr>
                    <a:solidFill>
                      <a:srgbClr val="ACDEA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5.96</a:t>
                      </a:r>
                      <a:endParaRPr lang="pt-BR" dirty="0"/>
                    </a:p>
                  </a:txBody>
                  <a:tcPr>
                    <a:solidFill>
                      <a:srgbClr val="ACDEAE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>
                          <a:solidFill>
                            <a:schemeClr val="bg1"/>
                          </a:solidFill>
                        </a:rPr>
                        <a:t>SOCIAL</a:t>
                      </a:r>
                      <a:endParaRPr lang="pt-BR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1F4D2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MINI AUDITÓRIO</a:t>
                      </a:r>
                      <a:endParaRPr lang="pt-BR" dirty="0"/>
                    </a:p>
                  </a:txBody>
                  <a:tcPr>
                    <a:solidFill>
                      <a:srgbClr val="70C67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58.55</a:t>
                      </a:r>
                      <a:endParaRPr lang="pt-BR" dirty="0"/>
                    </a:p>
                  </a:txBody>
                  <a:tcPr>
                    <a:solidFill>
                      <a:srgbClr val="70C674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solidFill>
                      <a:srgbClr val="ACDEA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TELETEATRO</a:t>
                      </a:r>
                      <a:endParaRPr lang="pt-BR" dirty="0"/>
                    </a:p>
                  </a:txBody>
                  <a:tcPr>
                    <a:solidFill>
                      <a:srgbClr val="ACDEA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48.68</a:t>
                      </a:r>
                      <a:endParaRPr lang="pt-BR" dirty="0"/>
                    </a:p>
                  </a:txBody>
                  <a:tcPr>
                    <a:solidFill>
                      <a:srgbClr val="ACDEAE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solidFill>
                      <a:srgbClr val="70C67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BANHEIRO MASC.</a:t>
                      </a:r>
                      <a:endParaRPr lang="pt-BR" dirty="0"/>
                    </a:p>
                  </a:txBody>
                  <a:tcPr>
                    <a:solidFill>
                      <a:srgbClr val="70C67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12.53</a:t>
                      </a:r>
                      <a:endParaRPr lang="pt-BR" dirty="0"/>
                    </a:p>
                  </a:txBody>
                  <a:tcPr>
                    <a:solidFill>
                      <a:srgbClr val="70C674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solidFill>
                      <a:srgbClr val="ACDEA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BANHEIRO FEM.</a:t>
                      </a:r>
                      <a:endParaRPr lang="pt-BR" dirty="0"/>
                    </a:p>
                  </a:txBody>
                  <a:tcPr>
                    <a:solidFill>
                      <a:srgbClr val="ACDEA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12.53</a:t>
                      </a:r>
                      <a:endParaRPr lang="pt-BR" dirty="0"/>
                    </a:p>
                  </a:txBody>
                  <a:tcPr>
                    <a:solidFill>
                      <a:srgbClr val="ACDEAE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5730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1035985"/>
              </p:ext>
            </p:extLst>
          </p:nvPr>
        </p:nvGraphicFramePr>
        <p:xfrm>
          <a:off x="1813059" y="1010127"/>
          <a:ext cx="8127999" cy="37247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/>
                <a:gridCol w="2709333"/>
                <a:gridCol w="2709333"/>
              </a:tblGrid>
              <a:tr h="370840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DEA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P.N.E</a:t>
                      </a:r>
                      <a:endParaRPr lang="pt-BR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DEA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4.50</a:t>
                      </a:r>
                      <a:endParaRPr lang="pt-BR" sz="1800" b="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DEAE"/>
                    </a:solidFill>
                  </a:tcPr>
                </a:tc>
              </a:tr>
              <a:tr h="387153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T w="38100" cmpd="sng">
                      <a:noFill/>
                    </a:lnT>
                    <a:solidFill>
                      <a:srgbClr val="70C67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ÁREA DE ALIMENTAÇÃO</a:t>
                      </a:r>
                      <a:endParaRPr lang="pt-BR" dirty="0"/>
                    </a:p>
                  </a:txBody>
                  <a:tcPr>
                    <a:lnT w="38100" cmpd="sng">
                      <a:noFill/>
                    </a:lnT>
                    <a:solidFill>
                      <a:srgbClr val="70C67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230.10</a:t>
                      </a:r>
                      <a:endParaRPr lang="pt-BR" dirty="0"/>
                    </a:p>
                  </a:txBody>
                  <a:tcPr>
                    <a:lnT w="38100" cmpd="sng">
                      <a:noFill/>
                    </a:lnT>
                    <a:solidFill>
                      <a:srgbClr val="70C674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solidFill>
                      <a:srgbClr val="ACDEA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MINI PALCO</a:t>
                      </a:r>
                      <a:endParaRPr lang="pt-BR" dirty="0"/>
                    </a:p>
                  </a:txBody>
                  <a:tcPr>
                    <a:solidFill>
                      <a:srgbClr val="ACDEA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15.00</a:t>
                      </a:r>
                      <a:endParaRPr lang="pt-BR" dirty="0"/>
                    </a:p>
                  </a:txBody>
                  <a:tcPr>
                    <a:solidFill>
                      <a:srgbClr val="ACDEAE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pt-BR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70C67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SACADA</a:t>
                      </a:r>
                      <a:endParaRPr lang="pt-BR" dirty="0"/>
                    </a:p>
                  </a:txBody>
                  <a:tcPr>
                    <a:solidFill>
                      <a:srgbClr val="70C67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62.60</a:t>
                      </a:r>
                      <a:endParaRPr lang="pt-BR" dirty="0"/>
                    </a:p>
                  </a:txBody>
                  <a:tcPr>
                    <a:solidFill>
                      <a:srgbClr val="70C674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solidFill>
                      <a:srgbClr val="ACDEA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ESCADAS</a:t>
                      </a:r>
                      <a:endParaRPr lang="pt-BR" dirty="0"/>
                    </a:p>
                  </a:txBody>
                  <a:tcPr>
                    <a:solidFill>
                      <a:srgbClr val="ACDEA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48.33</a:t>
                      </a:r>
                      <a:endParaRPr lang="pt-BR" dirty="0"/>
                    </a:p>
                  </a:txBody>
                  <a:tcPr>
                    <a:solidFill>
                      <a:srgbClr val="ACDEAE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b="1" dirty="0" smtClean="0">
                          <a:solidFill>
                            <a:schemeClr val="bg1"/>
                          </a:solidFill>
                        </a:rPr>
                        <a:t>SOCIAL</a:t>
                      </a:r>
                    </a:p>
                  </a:txBody>
                  <a:tcPr>
                    <a:solidFill>
                      <a:srgbClr val="1F4D2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HALL</a:t>
                      </a:r>
                      <a:endParaRPr lang="pt-BR" dirty="0"/>
                    </a:p>
                  </a:txBody>
                  <a:tcPr>
                    <a:solidFill>
                      <a:srgbClr val="70C67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23.31</a:t>
                      </a:r>
                      <a:endParaRPr lang="pt-BR" dirty="0"/>
                    </a:p>
                  </a:txBody>
                  <a:tcPr>
                    <a:solidFill>
                      <a:srgbClr val="70C674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solidFill>
                      <a:srgbClr val="ACDEA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ELEVADOR 01</a:t>
                      </a:r>
                      <a:endParaRPr lang="pt-BR" dirty="0"/>
                    </a:p>
                  </a:txBody>
                  <a:tcPr>
                    <a:solidFill>
                      <a:srgbClr val="ACDEA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13.68</a:t>
                      </a:r>
                      <a:endParaRPr lang="pt-BR" dirty="0"/>
                    </a:p>
                  </a:txBody>
                  <a:tcPr>
                    <a:solidFill>
                      <a:srgbClr val="ACDEAE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solidFill>
                      <a:srgbClr val="70C67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ELEVADOR 02</a:t>
                      </a:r>
                      <a:endParaRPr lang="pt-BR" dirty="0"/>
                    </a:p>
                  </a:txBody>
                  <a:tcPr>
                    <a:solidFill>
                      <a:srgbClr val="70C67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13.68</a:t>
                      </a:r>
                      <a:endParaRPr lang="pt-BR" dirty="0"/>
                    </a:p>
                  </a:txBody>
                  <a:tcPr>
                    <a:solidFill>
                      <a:srgbClr val="70C674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solidFill>
                      <a:srgbClr val="ACDEA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PALCO</a:t>
                      </a:r>
                      <a:endParaRPr lang="pt-BR" dirty="0"/>
                    </a:p>
                  </a:txBody>
                  <a:tcPr>
                    <a:solidFill>
                      <a:srgbClr val="ACDEA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268.51</a:t>
                      </a:r>
                      <a:endParaRPr lang="pt-BR" dirty="0"/>
                    </a:p>
                  </a:txBody>
                  <a:tcPr>
                    <a:solidFill>
                      <a:srgbClr val="ACDEAE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solidFill>
                      <a:srgbClr val="70C67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CIRCULAÇÃO TOTAL</a:t>
                      </a:r>
                      <a:endParaRPr lang="pt-BR" dirty="0"/>
                    </a:p>
                  </a:txBody>
                  <a:tcPr>
                    <a:solidFill>
                      <a:srgbClr val="70C67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551.45</a:t>
                      </a:r>
                      <a:endParaRPr lang="pt-BR" dirty="0"/>
                    </a:p>
                  </a:txBody>
                  <a:tcPr>
                    <a:solidFill>
                      <a:srgbClr val="70C674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795715"/>
              </p:ext>
            </p:extLst>
          </p:nvPr>
        </p:nvGraphicFramePr>
        <p:xfrm>
          <a:off x="1813059" y="4726547"/>
          <a:ext cx="8127999" cy="18624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/>
                <a:gridCol w="2709333"/>
                <a:gridCol w="2709333"/>
              </a:tblGrid>
              <a:tr h="379134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SALA DE AULA 01</a:t>
                      </a:r>
                      <a:endParaRPr lang="pt-BR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39.84</a:t>
                      </a:r>
                      <a:endParaRPr lang="pt-BR" sz="1800" b="0" i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EFF7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lnT w="381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SALA DE AULA 02</a:t>
                      </a:r>
                      <a:endParaRPr lang="pt-BR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381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21.79</a:t>
                      </a:r>
                      <a:endParaRPr lang="pt-BR" dirty="0"/>
                    </a:p>
                  </a:txBody>
                  <a:tcPr>
                    <a:lnT w="38100" cmpd="sng">
                      <a:noFill/>
                    </a:lnT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b="1" dirty="0" smtClean="0">
                          <a:solidFill>
                            <a:schemeClr val="bg1"/>
                          </a:solidFill>
                        </a:rPr>
                        <a:t>PEDAGÓGICO</a:t>
                      </a:r>
                    </a:p>
                  </a:txBody>
                  <a:tcP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SALA DE AULA 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17.23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SALA DE OFICINA</a:t>
                      </a:r>
                      <a:r>
                        <a:rPr lang="pt-BR" sz="18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01</a:t>
                      </a:r>
                      <a:endParaRPr lang="pt-BR" sz="1800" b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13.37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SALA DE OFICINA</a:t>
                      </a:r>
                      <a:r>
                        <a:rPr lang="pt-BR" sz="18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02</a:t>
                      </a:r>
                      <a:endParaRPr lang="pt-BR" sz="1800" b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15.47</a:t>
                      </a:r>
                      <a:endParaRPr lang="pt-B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369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0198642"/>
              </p:ext>
            </p:extLst>
          </p:nvPr>
        </p:nvGraphicFramePr>
        <p:xfrm>
          <a:off x="1813059" y="1009989"/>
          <a:ext cx="8127999" cy="56013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/>
                <a:gridCol w="2709333"/>
                <a:gridCol w="2709333"/>
              </a:tblGrid>
              <a:tr h="379134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SALA DE OFICINA 03</a:t>
                      </a:r>
                      <a:endParaRPr lang="pt-BR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8.06</a:t>
                      </a:r>
                      <a:endParaRPr lang="pt-BR" sz="1800" b="0" i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EFF7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lnT w="381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SALA DE ESTUDO</a:t>
                      </a:r>
                      <a:r>
                        <a:rPr lang="pt-BR" sz="18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INDIVIDUAL 01</a:t>
                      </a:r>
                      <a:endParaRPr lang="pt-BR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381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3.80</a:t>
                      </a:r>
                      <a:endParaRPr lang="pt-BR" dirty="0"/>
                    </a:p>
                  </a:txBody>
                  <a:tcPr>
                    <a:lnT w="38100" cmpd="sng">
                      <a:noFill/>
                    </a:lnT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b="1" dirty="0" smtClean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SALA DE ESTUDO</a:t>
                      </a:r>
                      <a:r>
                        <a:rPr lang="pt-BR" sz="18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INDIVIDUAL 02</a:t>
                      </a:r>
                      <a:endParaRPr lang="pt-BR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4.58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SALA DE ESTUDO</a:t>
                      </a:r>
                      <a:r>
                        <a:rPr lang="pt-BR" sz="18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INDIVIDUAL 03</a:t>
                      </a:r>
                      <a:endParaRPr lang="pt-BR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5.05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b="1" dirty="0" smtClean="0">
                          <a:solidFill>
                            <a:schemeClr val="bg1"/>
                          </a:solidFill>
                        </a:rPr>
                        <a:t>PEDAGÓGICO</a:t>
                      </a:r>
                    </a:p>
                    <a:p>
                      <a:endParaRPr lang="pt-BR" dirty="0"/>
                    </a:p>
                  </a:txBody>
                  <a:tcP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SALA DE ESTUDO</a:t>
                      </a:r>
                      <a:r>
                        <a:rPr lang="pt-BR" sz="18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INDIVIDUAL 04</a:t>
                      </a:r>
                      <a:endParaRPr lang="pt-BR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3.97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SALA DE ESTUDO</a:t>
                      </a:r>
                      <a:r>
                        <a:rPr lang="pt-BR" sz="18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INDIVIDUAL 05</a:t>
                      </a:r>
                      <a:endParaRPr lang="pt-BR" sz="1800" b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3.54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SALA DE ESTUDO</a:t>
                      </a:r>
                      <a:r>
                        <a:rPr lang="pt-BR" sz="18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INDIVIDUAL 06</a:t>
                      </a:r>
                      <a:endParaRPr lang="pt-BR" sz="1800" b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3.80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SALA DE ESTUDO</a:t>
                      </a:r>
                      <a:r>
                        <a:rPr lang="pt-BR" sz="18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INDIVIDUAL 07</a:t>
                      </a:r>
                      <a:endParaRPr lang="pt-BR" sz="1800" b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4.58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BANHEIRO FEM. (ALUNOS)</a:t>
                      </a:r>
                      <a:endParaRPr lang="pt-BR" sz="1800" b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10.84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BANHEIRO MAS. (ALUNOS)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10.84</a:t>
                      </a:r>
                      <a:endParaRPr lang="pt-B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7890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7296261"/>
              </p:ext>
            </p:extLst>
          </p:nvPr>
        </p:nvGraphicFramePr>
        <p:xfrm>
          <a:off x="1813059" y="1009989"/>
          <a:ext cx="8127999" cy="24009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/>
                <a:gridCol w="2709333"/>
                <a:gridCol w="2709333"/>
              </a:tblGrid>
              <a:tr h="379134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P.N.E. (ALUNOS)</a:t>
                      </a:r>
                      <a:endParaRPr lang="pt-BR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4.50</a:t>
                      </a:r>
                      <a:endParaRPr lang="pt-BR" sz="1800" b="0" i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EFF7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lnT w="381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SALA</a:t>
                      </a:r>
                      <a:r>
                        <a:rPr lang="pt-BR" sz="18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DE INFORMÁTICA</a:t>
                      </a:r>
                      <a:endParaRPr lang="pt-BR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381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41.35</a:t>
                      </a:r>
                      <a:endParaRPr lang="pt-BR" dirty="0"/>
                    </a:p>
                  </a:txBody>
                  <a:tcPr>
                    <a:lnT w="38100" cmpd="sng">
                      <a:noFill/>
                    </a:lnT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b="1" dirty="0" smtClean="0">
                          <a:solidFill>
                            <a:schemeClr val="bg1"/>
                          </a:solidFill>
                        </a:rPr>
                        <a:t>PEDAGÓGICO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b="1" dirty="0" smtClean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SALA MULTIUSO</a:t>
                      </a:r>
                      <a:endParaRPr lang="pt-BR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14.35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SALA</a:t>
                      </a:r>
                      <a:r>
                        <a:rPr lang="pt-BR" sz="18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DE MÚSICA DE CÂMARA JAZZ E MPA</a:t>
                      </a:r>
                      <a:endParaRPr lang="pt-BR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24.13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BIBLIOTECA</a:t>
                      </a:r>
                      <a:endParaRPr lang="pt-BR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64.41</a:t>
                      </a:r>
                      <a:endParaRPr lang="pt-BR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0821313"/>
              </p:ext>
            </p:extLst>
          </p:nvPr>
        </p:nvGraphicFramePr>
        <p:xfrm>
          <a:off x="1813059" y="3409025"/>
          <a:ext cx="8127999" cy="35052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709333"/>
                <a:gridCol w="2709333"/>
                <a:gridCol w="2709333"/>
              </a:tblGrid>
              <a:tr h="0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C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18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DEPÓSITO DE INSTRUMRNTOS</a:t>
                      </a:r>
                      <a:endParaRPr lang="pt-BR" sz="1800" b="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C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18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8.16</a:t>
                      </a:r>
                      <a:endParaRPr lang="pt-BR" sz="1800" b="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CE8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lnT w="381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D.M.L</a:t>
                      </a:r>
                      <a:endParaRPr lang="pt-BR" dirty="0"/>
                    </a:p>
                  </a:txBody>
                  <a:tcPr>
                    <a:lnT w="381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5.70</a:t>
                      </a:r>
                      <a:endParaRPr lang="pt-BR" dirty="0"/>
                    </a:p>
                  </a:txBody>
                  <a:tcPr>
                    <a:lnT w="38100" cmpd="sng">
                      <a:noFill/>
                    </a:lnT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LACHONETE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20.94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b="1" dirty="0" smtClean="0">
                          <a:solidFill>
                            <a:schemeClr val="bg1"/>
                          </a:solidFill>
                        </a:rPr>
                        <a:t>SERVIÇO</a:t>
                      </a:r>
                    </a:p>
                  </a:txBody>
                  <a:tcPr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DEPÓSITO DE ALIMENTOS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5.00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solidFill>
                      <a:srgbClr val="FCEC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DEPÓSITO DE MATERIAL DE PROJEÇÃO 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5.70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DEPÓSITO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14.41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RESERVATÓRIO DE ÁGUA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16.24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CASA DE MAQUINAS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8.28</a:t>
                      </a:r>
                      <a:endParaRPr lang="pt-B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07730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9796512"/>
              </p:ext>
            </p:extLst>
          </p:nvPr>
        </p:nvGraphicFramePr>
        <p:xfrm>
          <a:off x="1761543" y="945595"/>
          <a:ext cx="8127999" cy="20218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709333"/>
                <a:gridCol w="2709333"/>
                <a:gridCol w="2709333"/>
              </a:tblGrid>
              <a:tr h="0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C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18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BANHEIRO FEM. (FUNCIONÁRIOS)</a:t>
                      </a:r>
                      <a:endParaRPr lang="pt-BR" sz="1800" b="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C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18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8.05</a:t>
                      </a:r>
                      <a:endParaRPr lang="pt-BR" sz="1800" b="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CE8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b="1" dirty="0" smtClean="0">
                          <a:solidFill>
                            <a:schemeClr val="bg1"/>
                          </a:solidFill>
                        </a:rPr>
                        <a:t>SERVIÇO</a:t>
                      </a:r>
                    </a:p>
                    <a:p>
                      <a:endParaRPr lang="pt-BR" dirty="0"/>
                    </a:p>
                  </a:txBody>
                  <a:tcPr>
                    <a:lnT w="38100" cmpd="sng">
                      <a:noFill/>
                    </a:lnT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BANHEIRO MAS. (FUNCIONÁRIOS)</a:t>
                      </a:r>
                    </a:p>
                  </a:txBody>
                  <a:tcPr>
                    <a:lnT w="381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8.05</a:t>
                      </a:r>
                      <a:endParaRPr lang="pt-BR" dirty="0"/>
                    </a:p>
                  </a:txBody>
                  <a:tcPr>
                    <a:lnT w="38100" cmpd="sng">
                      <a:noFill/>
                    </a:lnT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P.N.E.</a:t>
                      </a:r>
                      <a:r>
                        <a:rPr lang="pt-BR" baseline="0" dirty="0" smtClean="0"/>
                        <a:t> (FUNCIONÁRIOS)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7.42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b="1" dirty="0" smtClean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8D7C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ESTACIONAMENTO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356.70</a:t>
                      </a:r>
                      <a:endParaRPr lang="pt-B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416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133340" y="798489"/>
            <a:ext cx="74053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ESCOLHA DO TEMA</a:t>
            </a:r>
            <a:endParaRPr lang="pt-BR" sz="20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270455" y="1506828"/>
            <a:ext cx="66326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pt-BR" sz="2000" dirty="0" smtClean="0"/>
              <a:t>Existência de poucas escolas de música em Macapá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553790" y="1906938"/>
            <a:ext cx="72379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pt-BR" sz="2000" dirty="0" smtClean="0"/>
              <a:t>Pouco interesse pela música regional como patrimônio cultural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553790" y="2307048"/>
            <a:ext cx="77788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pt-BR" sz="2000" dirty="0" smtClean="0"/>
              <a:t>A música já se provou um instrumento importante de aprendizagem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624623" y="2707158"/>
            <a:ext cx="84227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pt-BR" sz="2000" dirty="0" smtClean="0"/>
              <a:t>Não há uma ligação entre a escola de música regular com a música regional</a:t>
            </a:r>
          </a:p>
        </p:txBody>
      </p:sp>
    </p:spTree>
    <p:extLst>
      <p:ext uri="{BB962C8B-B14F-4D97-AF65-F5344CB8AC3E}">
        <p14:creationId xmlns:p14="http://schemas.microsoft.com/office/powerpoint/2010/main" val="1601266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971" y="0"/>
            <a:ext cx="9315144" cy="6858000"/>
          </a:xfrm>
          <a:prstGeom prst="rect">
            <a:avLst/>
          </a:prstGeom>
        </p:spPr>
      </p:pic>
      <p:sp>
        <p:nvSpPr>
          <p:cNvPr id="18" name="CaixaDeTexto 17"/>
          <p:cNvSpPr txBox="1"/>
          <p:nvPr/>
        </p:nvSpPr>
        <p:spPr>
          <a:xfrm>
            <a:off x="1167971" y="301789"/>
            <a:ext cx="39022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 smtClean="0"/>
              <a:t>Implantação</a:t>
            </a:r>
            <a:endParaRPr lang="pt-BR" sz="2000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6761976" y="5566222"/>
            <a:ext cx="31367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Área do Centro: 1,640.74m²</a:t>
            </a:r>
          </a:p>
          <a:p>
            <a:r>
              <a:rPr lang="pt-BR" dirty="0" smtClean="0"/>
              <a:t>Palco: 268.51m²</a:t>
            </a:r>
          </a:p>
          <a:p>
            <a:r>
              <a:rPr lang="pt-BR" dirty="0" smtClean="0"/>
              <a:t>Estacionamento: 356.70m²</a:t>
            </a: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0777" y="5308643"/>
            <a:ext cx="356183" cy="515157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37874">
            <a:off x="4545603" y="1119597"/>
            <a:ext cx="408757" cy="591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279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aixaDeTexto 17"/>
          <p:cNvSpPr txBox="1"/>
          <p:nvPr/>
        </p:nvSpPr>
        <p:spPr>
          <a:xfrm>
            <a:off x="682578" y="610882"/>
            <a:ext cx="50415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 smtClean="0"/>
              <a:t>Setorização</a:t>
            </a:r>
            <a:endParaRPr lang="pt-BR" sz="2000" dirty="0"/>
          </a:p>
        </p:txBody>
      </p:sp>
      <p:pic>
        <p:nvPicPr>
          <p:cNvPr id="4" name="Imagem 3" descr="C:\Users\Lívia\Desktop\kj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1983" y="1010992"/>
            <a:ext cx="7984901" cy="488753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aixaDeTexto 4"/>
          <p:cNvSpPr txBox="1"/>
          <p:nvPr/>
        </p:nvSpPr>
        <p:spPr>
          <a:xfrm>
            <a:off x="5047310" y="6039380"/>
            <a:ext cx="19597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Fonte:</a:t>
            </a:r>
            <a:r>
              <a:rPr lang="pt-BR" dirty="0"/>
              <a:t> Autor, </a:t>
            </a:r>
            <a:r>
              <a:rPr lang="pt-BR" dirty="0" smtClean="0"/>
              <a:t>2017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06222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566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489396" y="379062"/>
            <a:ext cx="39022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 smtClean="0"/>
              <a:t>Planta de cobertura</a:t>
            </a:r>
            <a:endParaRPr lang="pt-BR" sz="2000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4493" y="779172"/>
            <a:ext cx="9440592" cy="5591955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37874">
            <a:off x="7765321" y="1325658"/>
            <a:ext cx="408757" cy="591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055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489396" y="379062"/>
            <a:ext cx="39022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 smtClean="0"/>
              <a:t>Planta - térreo</a:t>
            </a:r>
            <a:endParaRPr lang="pt-BR" sz="2000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2925" y="779172"/>
            <a:ext cx="9286015" cy="5982236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37874">
            <a:off x="8022899" y="1351415"/>
            <a:ext cx="408757" cy="591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264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489396" y="379062"/>
            <a:ext cx="39022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 smtClean="0"/>
              <a:t>Planta – 2º </a:t>
            </a:r>
            <a:r>
              <a:rPr lang="pt-BR" sz="2000" dirty="0" err="1" smtClean="0"/>
              <a:t>Pav</a:t>
            </a:r>
            <a:r>
              <a:rPr lang="pt-BR" sz="2000" dirty="0" smtClean="0"/>
              <a:t>.</a:t>
            </a:r>
            <a:endParaRPr lang="pt-BR" sz="2000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9251" y="779172"/>
            <a:ext cx="9935163" cy="5982236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37874">
            <a:off x="8022899" y="1351415"/>
            <a:ext cx="408757" cy="591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116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489396" y="379062"/>
            <a:ext cx="39022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 smtClean="0"/>
              <a:t>Planta – 3º </a:t>
            </a:r>
            <a:r>
              <a:rPr lang="pt-BR" sz="2000" dirty="0" err="1" smtClean="0"/>
              <a:t>Pav</a:t>
            </a:r>
            <a:r>
              <a:rPr lang="pt-BR" sz="2000" dirty="0" smtClean="0"/>
              <a:t>.</a:t>
            </a:r>
            <a:endParaRPr lang="pt-BR" sz="2000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3873" y="779172"/>
            <a:ext cx="9739934" cy="5866327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37874">
            <a:off x="8022899" y="1351415"/>
            <a:ext cx="408757" cy="591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582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7429" y="0"/>
            <a:ext cx="56971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635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0176" y="0"/>
            <a:ext cx="849164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8276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1471612"/>
            <a:ext cx="9753600" cy="3914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294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133340" y="798489"/>
            <a:ext cx="74053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ALGUNS AUTORES  </a:t>
            </a:r>
            <a:endParaRPr lang="pt-BR" sz="20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556202" y="1506828"/>
            <a:ext cx="54348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dirty="0"/>
              <a:t> Doris C. C. K. </a:t>
            </a:r>
            <a:r>
              <a:rPr lang="pl-PL" sz="2000" dirty="0" smtClean="0"/>
              <a:t>Kowaltowski</a:t>
            </a:r>
            <a:r>
              <a:rPr lang="pt-BR" sz="2000" dirty="0" smtClean="0"/>
              <a:t>: Arquitetura Escolar – O projeto do ambiente de ensino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2046" y="2215166"/>
            <a:ext cx="2743199" cy="3657599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2011" y="2214714"/>
            <a:ext cx="5010392" cy="3658051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6059764" y="1506828"/>
            <a:ext cx="54348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dirty="0"/>
              <a:t> </a:t>
            </a:r>
            <a:r>
              <a:rPr lang="pt-BR" sz="2000" dirty="0" smtClean="0"/>
              <a:t>Aloísio L. Schmid: Espaços para aprender e ensinar música – Construção e adequação</a:t>
            </a:r>
          </a:p>
        </p:txBody>
      </p:sp>
    </p:spTree>
    <p:extLst>
      <p:ext uri="{BB962C8B-B14F-4D97-AF65-F5344CB8AC3E}">
        <p14:creationId xmlns:p14="http://schemas.microsoft.com/office/powerpoint/2010/main" val="608359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1800" y="779172"/>
            <a:ext cx="7906485" cy="5693813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6490951" y="4925304"/>
            <a:ext cx="390229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b="1" dirty="0" smtClean="0"/>
              <a:t>Árvore de médio porte</a:t>
            </a:r>
            <a:endParaRPr lang="pt-BR" sz="900" b="1" dirty="0"/>
          </a:p>
        </p:txBody>
      </p:sp>
      <p:sp>
        <p:nvSpPr>
          <p:cNvPr id="5" name="CaixaDeTexto 4"/>
          <p:cNvSpPr txBox="1"/>
          <p:nvPr/>
        </p:nvSpPr>
        <p:spPr>
          <a:xfrm>
            <a:off x="641796" y="531462"/>
            <a:ext cx="39022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 smtClean="0"/>
              <a:t>Planta – Urbanização</a:t>
            </a:r>
            <a:endParaRPr lang="pt-BR" sz="2000" dirty="0"/>
          </a:p>
        </p:txBody>
      </p:sp>
      <p:sp>
        <p:nvSpPr>
          <p:cNvPr id="6" name="CaixaDeTexto 5"/>
          <p:cNvSpPr txBox="1"/>
          <p:nvPr/>
        </p:nvSpPr>
        <p:spPr>
          <a:xfrm>
            <a:off x="6490951" y="5156136"/>
            <a:ext cx="135228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b="1" dirty="0" smtClean="0"/>
              <a:t>Banco de concreto pré-moldado com canteiro no centro</a:t>
            </a:r>
            <a:endParaRPr lang="pt-BR" sz="900" b="1" dirty="0"/>
          </a:p>
        </p:txBody>
      </p:sp>
      <p:sp>
        <p:nvSpPr>
          <p:cNvPr id="7" name="CaixaDeTexto 6"/>
          <p:cNvSpPr txBox="1"/>
          <p:nvPr/>
        </p:nvSpPr>
        <p:spPr>
          <a:xfrm>
            <a:off x="6490951" y="5663967"/>
            <a:ext cx="1210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b="1" dirty="0" smtClean="0"/>
              <a:t>Banco em concreto pré-moldado</a:t>
            </a:r>
            <a:endParaRPr lang="pt-BR" sz="900" b="1" dirty="0"/>
          </a:p>
        </p:txBody>
      </p:sp>
      <p:sp>
        <p:nvSpPr>
          <p:cNvPr id="8" name="CaixaDeTexto 7"/>
          <p:cNvSpPr txBox="1"/>
          <p:nvPr/>
        </p:nvSpPr>
        <p:spPr>
          <a:xfrm>
            <a:off x="6490950" y="6023441"/>
            <a:ext cx="12106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b="1" dirty="0" smtClean="0"/>
              <a:t>Vegetação pequeno porte</a:t>
            </a:r>
            <a:endParaRPr lang="pt-BR" sz="900" b="1" dirty="0"/>
          </a:p>
        </p:txBody>
      </p:sp>
      <p:sp>
        <p:nvSpPr>
          <p:cNvPr id="9" name="CaixaDeTexto 8"/>
          <p:cNvSpPr txBox="1"/>
          <p:nvPr/>
        </p:nvSpPr>
        <p:spPr>
          <a:xfrm>
            <a:off x="8289701" y="4925304"/>
            <a:ext cx="390229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b="1" dirty="0" smtClean="0"/>
              <a:t>Edificação</a:t>
            </a:r>
            <a:endParaRPr lang="pt-BR" sz="900" b="1" dirty="0"/>
          </a:p>
        </p:txBody>
      </p:sp>
      <p:sp>
        <p:nvSpPr>
          <p:cNvPr id="10" name="CaixaDeTexto 9"/>
          <p:cNvSpPr txBox="1"/>
          <p:nvPr/>
        </p:nvSpPr>
        <p:spPr>
          <a:xfrm>
            <a:off x="8289701" y="5179219"/>
            <a:ext cx="390229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b="1" dirty="0" smtClean="0"/>
              <a:t>Placa de concreto </a:t>
            </a:r>
            <a:r>
              <a:rPr lang="pt-BR" sz="900" b="1" dirty="0" err="1" smtClean="0"/>
              <a:t>drenante</a:t>
            </a:r>
            <a:endParaRPr lang="pt-BR" sz="900" b="1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8318420" y="5433134"/>
            <a:ext cx="15598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b="1" dirty="0" smtClean="0"/>
              <a:t>Piso </a:t>
            </a:r>
            <a:r>
              <a:rPr lang="pt-BR" sz="900" b="1" dirty="0" err="1" smtClean="0"/>
              <a:t>intertravado</a:t>
            </a:r>
            <a:r>
              <a:rPr lang="pt-BR" sz="900" b="1" dirty="0" smtClean="0"/>
              <a:t> em concreto</a:t>
            </a:r>
            <a:endParaRPr lang="pt-BR" sz="900" b="1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8318420" y="5791477"/>
            <a:ext cx="390229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b="1" dirty="0" smtClean="0"/>
              <a:t>Placa de concreto laminado</a:t>
            </a:r>
            <a:endParaRPr lang="pt-BR" sz="900" b="1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8318420" y="6068476"/>
            <a:ext cx="390229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b="1" dirty="0" smtClean="0"/>
              <a:t>Grama</a:t>
            </a:r>
            <a:endParaRPr lang="pt-BR" sz="900" b="1" dirty="0"/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37874">
            <a:off x="5540678" y="1254666"/>
            <a:ext cx="322341" cy="466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946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160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784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626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133340" y="798489"/>
            <a:ext cx="74053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OBJETIVO GERAL</a:t>
            </a:r>
            <a:endParaRPr lang="pt-BR" sz="20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566669" y="1506828"/>
            <a:ext cx="111015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dirty="0"/>
              <a:t>Essa proposta visa projetar um espaço onde não só aspectos relacionados a profissionalização na música através dos instrumentos clássicos, serão tratados, mas também o conhecimento e apreciação da população de uma maneira mais acessível a cultura musical local. </a:t>
            </a:r>
            <a:endParaRPr lang="pt-BR" sz="2000" dirty="0" smtClean="0"/>
          </a:p>
        </p:txBody>
      </p:sp>
      <p:sp>
        <p:nvSpPr>
          <p:cNvPr id="6" name="CaixaDeTexto 5"/>
          <p:cNvSpPr txBox="1"/>
          <p:nvPr/>
        </p:nvSpPr>
        <p:spPr>
          <a:xfrm>
            <a:off x="1133340" y="3320602"/>
            <a:ext cx="74053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OBJETIVOS ESPECIFICOS</a:t>
            </a:r>
            <a:endParaRPr lang="pt-BR" sz="2000" dirty="0"/>
          </a:p>
        </p:txBody>
      </p:sp>
      <p:sp>
        <p:nvSpPr>
          <p:cNvPr id="7" name="CaixaDeTexto 6"/>
          <p:cNvSpPr txBox="1"/>
          <p:nvPr/>
        </p:nvSpPr>
        <p:spPr>
          <a:xfrm>
            <a:off x="566669" y="4117364"/>
            <a:ext cx="113978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dirty="0" smtClean="0"/>
              <a:t>Analisar projetos com propostas semelhantes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566669" y="4517474"/>
            <a:ext cx="113978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dirty="0" smtClean="0"/>
              <a:t>Diagnosticar o estado da arte de algumas estruturas físicas em Macapá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566669" y="4915475"/>
            <a:ext cx="113978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dirty="0" smtClean="0"/>
              <a:t>Desenvolver uma proposta arquitetônica para um centro musical para Macapá</a:t>
            </a:r>
          </a:p>
        </p:txBody>
      </p:sp>
    </p:spTree>
    <p:extLst>
      <p:ext uri="{BB962C8B-B14F-4D97-AF65-F5344CB8AC3E}">
        <p14:creationId xmlns:p14="http://schemas.microsoft.com/office/powerpoint/2010/main" val="2568402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aixaDeTexto 24"/>
          <p:cNvSpPr txBox="1"/>
          <p:nvPr/>
        </p:nvSpPr>
        <p:spPr>
          <a:xfrm>
            <a:off x="1133340" y="1339009"/>
            <a:ext cx="74053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A ARQUITETURA E A MÚSICA </a:t>
            </a:r>
            <a:endParaRPr lang="pt-BR" sz="2000" dirty="0"/>
          </a:p>
        </p:txBody>
      </p:sp>
      <p:sp>
        <p:nvSpPr>
          <p:cNvPr id="26" name="CaixaDeTexto 25"/>
          <p:cNvSpPr txBox="1"/>
          <p:nvPr/>
        </p:nvSpPr>
        <p:spPr>
          <a:xfrm>
            <a:off x="1133340" y="1781170"/>
            <a:ext cx="88735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/>
              <a:t>A IMPORTÂNCIA DO MARABAIXO, BATUQUE E MPA COMO PATRIMONIO CULTURAL </a:t>
            </a:r>
          </a:p>
        </p:txBody>
      </p:sp>
      <p:sp>
        <p:nvSpPr>
          <p:cNvPr id="27" name="CaixaDeTexto 26"/>
          <p:cNvSpPr txBox="1"/>
          <p:nvPr/>
        </p:nvSpPr>
        <p:spPr>
          <a:xfrm>
            <a:off x="1133340" y="2281307"/>
            <a:ext cx="88735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2000"/>
            </a:lvl1pPr>
          </a:lstStyle>
          <a:p>
            <a:r>
              <a:rPr lang="pt-BR" dirty="0"/>
              <a:t>ESTUDO DE CASOS</a:t>
            </a:r>
          </a:p>
        </p:txBody>
      </p:sp>
      <p:sp>
        <p:nvSpPr>
          <p:cNvPr id="31" name="CaixaDeTexto 30"/>
          <p:cNvSpPr txBox="1"/>
          <p:nvPr/>
        </p:nvSpPr>
        <p:spPr>
          <a:xfrm>
            <a:off x="1133340" y="2782051"/>
            <a:ext cx="23716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pt-BR" sz="2000" dirty="0"/>
              <a:t>Cidade da música</a:t>
            </a:r>
          </a:p>
        </p:txBody>
      </p:sp>
      <p:sp>
        <p:nvSpPr>
          <p:cNvPr id="32" name="CaixaDeTexto 31"/>
          <p:cNvSpPr txBox="1"/>
          <p:nvPr/>
        </p:nvSpPr>
        <p:spPr>
          <a:xfrm>
            <a:off x="967410" y="3170678"/>
            <a:ext cx="41245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pt-BR" sz="2000" dirty="0"/>
              <a:t>Escola </a:t>
            </a:r>
            <a:r>
              <a:rPr lang="pt-BR" sz="2000" dirty="0" smtClean="0"/>
              <a:t>de </a:t>
            </a:r>
            <a:r>
              <a:rPr lang="pt-BR" sz="2000" dirty="0"/>
              <a:t>música Walkiria Lima</a:t>
            </a:r>
          </a:p>
        </p:txBody>
      </p:sp>
      <p:sp>
        <p:nvSpPr>
          <p:cNvPr id="33" name="CaixaDeTexto 32"/>
          <p:cNvSpPr txBox="1"/>
          <p:nvPr/>
        </p:nvSpPr>
        <p:spPr>
          <a:xfrm>
            <a:off x="967410" y="3671422"/>
            <a:ext cx="41245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pt-BR" sz="2000" dirty="0"/>
              <a:t>Centro de artes unificado (CEU) </a:t>
            </a:r>
          </a:p>
        </p:txBody>
      </p:sp>
    </p:spTree>
    <p:extLst>
      <p:ext uri="{BB962C8B-B14F-4D97-AF65-F5344CB8AC3E}">
        <p14:creationId xmlns:p14="http://schemas.microsoft.com/office/powerpoint/2010/main" val="1101564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CaixaDeTexto 21"/>
          <p:cNvSpPr txBox="1"/>
          <p:nvPr/>
        </p:nvSpPr>
        <p:spPr>
          <a:xfrm>
            <a:off x="772724" y="996363"/>
            <a:ext cx="100841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/>
              <a:t>A PROPOSTA</a:t>
            </a:r>
            <a:endParaRPr lang="pt-BR" sz="2000" b="1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772727" y="1483677"/>
            <a:ext cx="100841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 smtClean="0"/>
              <a:t>Contextualização e análise do lote</a:t>
            </a:r>
            <a:endParaRPr lang="pt-BR" sz="2000" dirty="0"/>
          </a:p>
        </p:txBody>
      </p:sp>
      <p:sp>
        <p:nvSpPr>
          <p:cNvPr id="8" name="CaixaDeTexto 7"/>
          <p:cNvSpPr txBox="1"/>
          <p:nvPr/>
        </p:nvSpPr>
        <p:spPr>
          <a:xfrm>
            <a:off x="772727" y="1993102"/>
            <a:ext cx="100841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dirty="0"/>
              <a:t>A área de intervenção está localizada na Cidade de Macapá. Cidade situada no extremo norte do Brasil, no sudeste do Estado do Amapá.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772722" y="2803119"/>
            <a:ext cx="100841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dirty="0" smtClean="0"/>
              <a:t>O terreno</a:t>
            </a:r>
            <a:endParaRPr lang="pt-BR" sz="2000" dirty="0"/>
          </a:p>
        </p:txBody>
      </p:sp>
      <p:sp>
        <p:nvSpPr>
          <p:cNvPr id="16" name="CaixaDeTexto 15"/>
          <p:cNvSpPr txBox="1"/>
          <p:nvPr/>
        </p:nvSpPr>
        <p:spPr>
          <a:xfrm>
            <a:off x="772722" y="3318184"/>
            <a:ext cx="100841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dirty="0"/>
              <a:t> O lote está localizado na Avenida Antônio Coelho de Carvalho, e mede 90 por 40 metros, totalizando 3.600,00 </a:t>
            </a:r>
            <a:r>
              <a:rPr lang="pt-BR" sz="2000" dirty="0" smtClean="0"/>
              <a:t>m². </a:t>
            </a:r>
            <a:r>
              <a:rPr lang="pt-BR" sz="2000" dirty="0"/>
              <a:t>A propriedade atualmente pertence ao Exército Brasileiro, e escolhida principalmente por sua localização central.  </a:t>
            </a:r>
          </a:p>
        </p:txBody>
      </p:sp>
    </p:spTree>
    <p:extLst>
      <p:ext uri="{BB962C8B-B14F-4D97-AF65-F5344CB8AC3E}">
        <p14:creationId xmlns:p14="http://schemas.microsoft.com/office/powerpoint/2010/main" val="2144523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m 16" descr="C:\Users\Lívia\Desktop\Material TCC\IMA 07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9335" y="566671"/>
            <a:ext cx="6342845" cy="5769736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CaixaDeTexto 17"/>
          <p:cNvSpPr txBox="1"/>
          <p:nvPr/>
        </p:nvSpPr>
        <p:spPr>
          <a:xfrm>
            <a:off x="3554567" y="166560"/>
            <a:ext cx="4430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/>
              <a:t>Localização do terreno escolhido</a:t>
            </a:r>
          </a:p>
        </p:txBody>
      </p:sp>
      <p:sp>
        <p:nvSpPr>
          <p:cNvPr id="19" name="CaixaDeTexto 18"/>
          <p:cNvSpPr txBox="1"/>
          <p:nvPr/>
        </p:nvSpPr>
        <p:spPr>
          <a:xfrm>
            <a:off x="3554567" y="6336407"/>
            <a:ext cx="4430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/>
              <a:t>Fonte</a:t>
            </a:r>
            <a:r>
              <a:rPr lang="pt-BR" sz="2000" dirty="0"/>
              <a:t>: Autor, 2015</a:t>
            </a:r>
          </a:p>
        </p:txBody>
      </p:sp>
    </p:spTree>
    <p:extLst>
      <p:ext uri="{BB962C8B-B14F-4D97-AF65-F5344CB8AC3E}">
        <p14:creationId xmlns:p14="http://schemas.microsoft.com/office/powerpoint/2010/main" val="2875664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aixaDeTexto 17"/>
          <p:cNvSpPr txBox="1"/>
          <p:nvPr/>
        </p:nvSpPr>
        <p:spPr>
          <a:xfrm>
            <a:off x="3554567" y="166560"/>
            <a:ext cx="4430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/>
              <a:t>Elementos do Entorno do Terreno</a:t>
            </a:r>
          </a:p>
        </p:txBody>
      </p:sp>
      <p:sp>
        <p:nvSpPr>
          <p:cNvPr id="19" name="CaixaDeTexto 18"/>
          <p:cNvSpPr txBox="1"/>
          <p:nvPr/>
        </p:nvSpPr>
        <p:spPr>
          <a:xfrm>
            <a:off x="3554567" y="6336407"/>
            <a:ext cx="4430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/>
              <a:t>Fonte</a:t>
            </a:r>
            <a:r>
              <a:rPr lang="pt-BR" sz="2000" dirty="0"/>
              <a:t>: Autor, 2015</a:t>
            </a:r>
          </a:p>
        </p:txBody>
      </p:sp>
      <p:pic>
        <p:nvPicPr>
          <p:cNvPr id="6" name="Imagem 5" descr="C:\Users\Lívia\Desktop\Material TCC\IMA 09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8118" y="566670"/>
            <a:ext cx="7843234" cy="57613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5857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aixaDeTexto 17"/>
          <p:cNvSpPr txBox="1"/>
          <p:nvPr/>
        </p:nvSpPr>
        <p:spPr>
          <a:xfrm>
            <a:off x="2701342" y="611313"/>
            <a:ext cx="61367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/>
              <a:t>Terreno Escolhido, vista Av. Antônio Coelho de Carvalho</a:t>
            </a:r>
          </a:p>
        </p:txBody>
      </p:sp>
      <p:sp>
        <p:nvSpPr>
          <p:cNvPr id="19" name="CaixaDeTexto 18"/>
          <p:cNvSpPr txBox="1"/>
          <p:nvPr/>
        </p:nvSpPr>
        <p:spPr>
          <a:xfrm>
            <a:off x="3554567" y="5950041"/>
            <a:ext cx="4430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/>
              <a:t>Fonte:</a:t>
            </a:r>
            <a:r>
              <a:rPr lang="pt-BR" sz="2000" dirty="0"/>
              <a:t> Google </a:t>
            </a:r>
            <a:r>
              <a:rPr lang="pt-BR" sz="2000" dirty="0" err="1"/>
              <a:t>earth</a:t>
            </a:r>
            <a:r>
              <a:rPr lang="pt-BR" sz="2000" dirty="0"/>
              <a:t>, 2015</a:t>
            </a:r>
          </a:p>
        </p:txBody>
      </p:sp>
      <p:pic>
        <p:nvPicPr>
          <p:cNvPr id="5" name="Imagem 4" descr="C:\Users\Lívia\Desktop\Material TCC\ima 08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8118" y="1133341"/>
            <a:ext cx="7843234" cy="449472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63491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1811</TotalTime>
  <Words>902</Words>
  <Application>Microsoft Office PowerPoint</Application>
  <PresentationFormat>Widescreen</PresentationFormat>
  <Paragraphs>211</Paragraphs>
  <Slides>33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33</vt:i4>
      </vt:variant>
    </vt:vector>
  </HeadingPairs>
  <TitlesOfParts>
    <vt:vector size="37" baseType="lpstr"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Lívia Trindade</dc:creator>
  <cp:lastModifiedBy>Lívia Trindade</cp:lastModifiedBy>
  <cp:revision>92</cp:revision>
  <dcterms:created xsi:type="dcterms:W3CDTF">2015-12-14T12:55:08Z</dcterms:created>
  <dcterms:modified xsi:type="dcterms:W3CDTF">2017-03-07T06:27:27Z</dcterms:modified>
</cp:coreProperties>
</file>